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7" r:id="rId5"/>
    <p:sldMasterId id="2147483756" r:id="rId6"/>
    <p:sldMasterId id="2147483775" r:id="rId7"/>
    <p:sldMasterId id="2147483809" r:id="rId8"/>
  </p:sldMasterIdLst>
  <p:notesMasterIdLst>
    <p:notesMasterId r:id="rId30"/>
  </p:notesMasterIdLst>
  <p:handoutMasterIdLst>
    <p:handoutMasterId r:id="rId31"/>
  </p:handoutMasterIdLst>
  <p:sldIdLst>
    <p:sldId id="287" r:id="rId9"/>
    <p:sldId id="295" r:id="rId10"/>
    <p:sldId id="301" r:id="rId11"/>
    <p:sldId id="296" r:id="rId12"/>
    <p:sldId id="300" r:id="rId13"/>
    <p:sldId id="297" r:id="rId14"/>
    <p:sldId id="302" r:id="rId15"/>
    <p:sldId id="303" r:id="rId16"/>
    <p:sldId id="304" r:id="rId17"/>
    <p:sldId id="298" r:id="rId18"/>
    <p:sldId id="305" r:id="rId19"/>
    <p:sldId id="460" r:id="rId20"/>
    <p:sldId id="307" r:id="rId21"/>
    <p:sldId id="308" r:id="rId22"/>
    <p:sldId id="309" r:id="rId23"/>
    <p:sldId id="310" r:id="rId24"/>
    <p:sldId id="311" r:id="rId25"/>
    <p:sldId id="313" r:id="rId26"/>
    <p:sldId id="314" r:id="rId27"/>
    <p:sldId id="319" r:id="rId28"/>
    <p:sldId id="320" r:id="rId29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8D"/>
    <a:srgbClr val="09477E"/>
    <a:srgbClr val="1E427F"/>
    <a:srgbClr val="D9D9D9"/>
    <a:srgbClr val="FED401"/>
    <a:srgbClr val="F4DB07"/>
    <a:srgbClr val="61A1D5"/>
    <a:srgbClr val="4493C1"/>
    <a:srgbClr val="3F4C8F"/>
    <a:srgbClr val="1228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D4F7C3-5A8E-40A1-AE79-F7532AE95D55}" v="9" dt="2026-08-24T17:32:00.1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3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665" cy="466417"/>
          </a:xfrm>
          <a:prstGeom prst="rect">
            <a:avLst/>
          </a:prstGeom>
        </p:spPr>
        <p:txBody>
          <a:bodyPr vert="horz" lIns="92438" tIns="46219" rIns="92438" bIns="4621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7828" y="1"/>
            <a:ext cx="3043665" cy="466417"/>
          </a:xfrm>
          <a:prstGeom prst="rect">
            <a:avLst/>
          </a:prstGeom>
        </p:spPr>
        <p:txBody>
          <a:bodyPr vert="horz" lIns="92438" tIns="46219" rIns="92438" bIns="46219" rtlCol="0"/>
          <a:lstStyle>
            <a:lvl1pPr algn="r">
              <a:defRPr sz="1200"/>
            </a:lvl1pPr>
          </a:lstStyle>
          <a:p>
            <a:fld id="{CCC57495-AF71-431B-842B-FED565D9387F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684"/>
            <a:ext cx="3043665" cy="466416"/>
          </a:xfrm>
          <a:prstGeom prst="rect">
            <a:avLst/>
          </a:prstGeom>
        </p:spPr>
        <p:txBody>
          <a:bodyPr vert="horz" lIns="92438" tIns="46219" rIns="92438" bIns="4621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7828" y="8842684"/>
            <a:ext cx="3043665" cy="466416"/>
          </a:xfrm>
          <a:prstGeom prst="rect">
            <a:avLst/>
          </a:prstGeom>
        </p:spPr>
        <p:txBody>
          <a:bodyPr vert="horz" lIns="92438" tIns="46219" rIns="92438" bIns="46219" rtlCol="0" anchor="b"/>
          <a:lstStyle>
            <a:lvl1pPr algn="r">
              <a:defRPr sz="1200"/>
            </a:lvl1pPr>
          </a:lstStyle>
          <a:p>
            <a:fld id="{D180EB6C-E84F-44D1-9FB2-1EE8B608D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633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343" cy="467071"/>
          </a:xfrm>
          <a:prstGeom prst="rect">
            <a:avLst/>
          </a:prstGeom>
        </p:spPr>
        <p:txBody>
          <a:bodyPr vert="horz" lIns="93309" tIns="46654" rIns="93309" bIns="4665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1" y="1"/>
            <a:ext cx="3043343" cy="467071"/>
          </a:xfrm>
          <a:prstGeom prst="rect">
            <a:avLst/>
          </a:prstGeom>
        </p:spPr>
        <p:txBody>
          <a:bodyPr vert="horz" lIns="93309" tIns="46654" rIns="93309" bIns="46654" rtlCol="0"/>
          <a:lstStyle>
            <a:lvl1pPr algn="r">
              <a:defRPr sz="1200"/>
            </a:lvl1pPr>
          </a:lstStyle>
          <a:p>
            <a:fld id="{42C3D8BA-8D68-4D12-9BB9-5C7012B879E6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09" tIns="46654" rIns="93309" bIns="4665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9"/>
          </a:xfrm>
          <a:prstGeom prst="rect">
            <a:avLst/>
          </a:prstGeom>
        </p:spPr>
        <p:txBody>
          <a:bodyPr vert="horz" lIns="93309" tIns="46654" rIns="93309" bIns="4665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0"/>
          </a:xfrm>
          <a:prstGeom prst="rect">
            <a:avLst/>
          </a:prstGeom>
        </p:spPr>
        <p:txBody>
          <a:bodyPr vert="horz" lIns="93309" tIns="46654" rIns="93309" bIns="4665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1" y="8842030"/>
            <a:ext cx="3043343" cy="467070"/>
          </a:xfrm>
          <a:prstGeom prst="rect">
            <a:avLst/>
          </a:prstGeom>
        </p:spPr>
        <p:txBody>
          <a:bodyPr vert="horz" lIns="93309" tIns="46654" rIns="93309" bIns="46654" rtlCol="0" anchor="b"/>
          <a:lstStyle>
            <a:lvl1pPr algn="r">
              <a:defRPr sz="1200"/>
            </a:lvl1pPr>
          </a:lstStyle>
          <a:p>
            <a:fld id="{6BFEA448-15F0-4CF8-BB08-0E1E198E2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429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4828902" y="1616617"/>
            <a:ext cx="695669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2297B37D-24AA-1A22-2BD6-0BDA34410DB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401" y="1616617"/>
            <a:ext cx="3920502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AE76EAC-0E2E-EB78-28A8-EAE3B6BDA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4EAE32D7-41E7-C8D2-55D0-014A261F2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FE4CC80-F8EF-44D5-B1C7-F43300E2FD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409D76E-68D9-49D9-1EB1-A171F81AB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73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986D1-2AE1-7EAC-E281-0A0F80BB8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4B8D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8A9CE-96B4-DEA6-9ABD-A755E558B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9477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96E179-23F8-4E40-62AB-53EC64EF9D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9477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E5D9F75E-136C-CE06-DEAD-3CC753D671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C37D99C4-A586-04BA-9694-C3F16C2600AB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3044C97-6164-BA31-6F8B-36EE9AEA0FF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7A03C83-E78B-BB14-34B7-894494508A57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2642749"/>
            <a:ext cx="5181600" cy="3651047"/>
          </a:xfrm>
          <a:prstGeom prst="rect">
            <a:avLst/>
          </a:prstGeom>
        </p:spPr>
        <p:txBody>
          <a:bodyPr/>
          <a:lstStyle>
            <a:lvl1pPr marL="174625" indent="-174625">
              <a:defRPr sz="2400"/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80D0ED36-ABF9-4BF5-3F93-A44CC6D4FDF6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72202" y="2642749"/>
            <a:ext cx="5181600" cy="3651047"/>
          </a:xfrm>
          <a:prstGeom prst="rect">
            <a:avLst/>
          </a:prstGeom>
        </p:spPr>
        <p:txBody>
          <a:bodyPr/>
          <a:lstStyle>
            <a:lvl1pPr marL="174625" indent="-174625">
              <a:defRPr sz="2400"/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0528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64974-27D1-9E10-A784-9A3638E0E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B8D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B97D792-8D28-A0AE-E5D2-48C0BF8B4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FB892BC2-5D3D-C747-379A-5B6A12FBAF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68D301B-9979-50A4-0FA0-480E49872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432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72FAD42-9D83-C147-34D7-5A8A2F7A25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E9B34BD-CC01-02D2-3042-5ECE962ACC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B1FBCE5-E61A-1932-247C-52C314B060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219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F4691B6-4FAC-D46B-D71F-B6AF5A5E2218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163732" y="987425"/>
            <a:ext cx="6188480" cy="4881563"/>
          </a:xfrm>
          <a:prstGeom prst="rect">
            <a:avLst/>
          </a:prstGeom>
        </p:spPr>
        <p:txBody>
          <a:bodyPr/>
          <a:lstStyle>
            <a:lvl1pPr marL="174625" indent="-174625">
              <a:defRPr sz="2400"/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525F8-69F4-B94B-6611-7F3D5D030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4B8D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A860B6-FA54-E115-694A-73E99C4C40E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69268"/>
            <a:ext cx="3932237" cy="369972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414E0D0A-ED07-F10C-ED4E-575C26B06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8C0E3BF-01A7-743E-FEAD-42F193D469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87BF113-1B07-C9F7-6BF5-CEDD4B5B32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02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1F43B-AF0A-86A3-F953-123A45CCA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AA75A2-7814-20C4-5553-3ABE92A6D9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D5018A7A-B9B7-E59C-AF3F-3E8C6AABB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40D77434-4494-539A-F74E-FA7163C47A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A7328DB-A93C-FB5F-33FE-399E4CB255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3D7EF48-5939-CD0B-5EC9-DDCCEAF9EC5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69268"/>
            <a:ext cx="3932237" cy="369972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2148384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4828902" y="1616617"/>
            <a:ext cx="6956697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2297B37D-24AA-1A22-2BD6-0BDA34410DB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401" y="1616617"/>
            <a:ext cx="3920502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AE76EAC-0E2E-EB78-28A8-EAE3B6BDA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4EAE32D7-41E7-C8D2-55D0-014A261F2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FE4CC80-F8EF-44D5-B1C7-F43300E2FD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409D76E-68D9-49D9-1EB1-A171F81AB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1983653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3051D06-5C51-2DCF-57B8-FAC58D9C0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39A664F-4FE4-C4EF-692E-FB8B34F25B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6CD440-0E6D-8F12-0510-4211A8CFE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4C859-8D5C-FE87-46E2-FCA5DAE9B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25387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C596F-4732-B435-CA90-ECC6EA087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0350" y="872843"/>
            <a:ext cx="8983980" cy="263712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004B8D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C378D4-C0B3-242E-D2CB-D9E6F8BC4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0350" y="3429000"/>
            <a:ext cx="8983980" cy="1828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Aptos Extra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B21E6C7-C05F-8654-75EA-9CE54B7AA3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4932343-C46E-EC37-0B9B-2F1772849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ACFD947-893B-AE86-AC66-61149394C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1983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38FF0-D2B3-AB1B-C06A-CF0A48BD3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1760" y="1026602"/>
            <a:ext cx="870204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4B8D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435B5-7759-A711-1EA1-FB0AD1EDD6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14E06F-A594-29EB-F347-D48779BC7E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5F285DC-F938-1A61-4D9D-1CA091DFCA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F753A7E-A89D-CEB2-D7B7-5B96721BEE53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651760" y="1832597"/>
            <a:ext cx="8702040" cy="4218007"/>
          </a:xfrm>
          <a:prstGeom prst="rect">
            <a:avLst/>
          </a:prstGeom>
        </p:spPr>
        <p:txBody>
          <a:bodyPr/>
          <a:lstStyle>
            <a:lvl1pPr marL="174625" indent="-174625">
              <a:defRPr sz="2400"/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56502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BAF56-9496-EB40-53BF-66368E144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6020" y="1709738"/>
            <a:ext cx="890143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004B8D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330BAE-E73D-C09A-B80B-C30F4915B8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484932" y="4589463"/>
            <a:ext cx="890143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Aptos ExtraBold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01C993-8702-271F-ED39-139469AB78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7EFF456-4057-237A-0B24-8573D39B8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6E87D10-100A-08AB-7000-C1BDCF800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99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104475"/>
            <a:ext cx="5158316" cy="36845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40318" y="1681163"/>
            <a:ext cx="5158316" cy="823912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Aptos ExtraBold" panose="020B0004020202020204" pitchFamily="34" charset="0"/>
                <a:cs typeface="Arial Bold" panose="020B07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here to edit Subhead.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6385984" y="1681163"/>
            <a:ext cx="4967816" cy="41084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7472386-AF7F-4AFF-1CB2-59097AB22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A9F98F70-04DE-7F38-8313-FD43B9A967B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A078D94-B7D4-238B-20E5-1796D6589A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CC923E-AD07-BFBE-D3FE-0F761AB85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7238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C81E329-540D-A553-20B2-D75ED0E93A6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588424" y="1814159"/>
            <a:ext cx="3760750" cy="4374270"/>
          </a:xfrm>
          <a:prstGeom prst="rect">
            <a:avLst/>
          </a:prstGeom>
        </p:spPr>
        <p:txBody>
          <a:bodyPr/>
          <a:lstStyle>
            <a:lvl1pPr marL="174625" indent="-174625">
              <a:buClr>
                <a:srgbClr val="004B8D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EA1BFCF-C110-5578-587C-9E6B3793C2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49DC6E8-B1A0-5140-62A3-E6B03C7051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3A7DFC7-4904-DB3C-7958-732706DEEF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7F51D27-64CD-5D3A-C3AD-CCD929A007C2}"/>
              </a:ext>
            </a:extLst>
          </p:cNvPr>
          <p:cNvSpPr txBox="1">
            <a:spLocks/>
          </p:cNvSpPr>
          <p:nvPr userDrawn="1"/>
        </p:nvSpPr>
        <p:spPr>
          <a:xfrm>
            <a:off x="2399986" y="909572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4B8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ptos ExtraBold" panose="020B0004020202020204" pitchFamily="34" charset="0"/>
              </a:rPr>
              <a:t>Click to edit Master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7D6D447-06FB-5C60-B2EF-191A2F3D604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2448626" y="1802693"/>
            <a:ext cx="3760750" cy="4374270"/>
          </a:xfrm>
          <a:prstGeom prst="rect">
            <a:avLst/>
          </a:prstGeom>
        </p:spPr>
        <p:txBody>
          <a:bodyPr/>
          <a:lstStyle>
            <a:lvl1pPr marL="174625" indent="-174625">
              <a:buClr>
                <a:srgbClr val="004B8D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53387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F95F5A1-19B2-C58E-F726-12CCE90D26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7539D5F-1413-A3DF-7BA2-530643F20A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49B1A90-2304-FA4A-A44E-39DD67FA30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0632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708AC-4F53-0A16-87F1-1F51B843E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590" y="457200"/>
            <a:ext cx="4663440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004B8D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4780BE-6366-A722-165E-ACFCA458C65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434590" y="2057400"/>
            <a:ext cx="466344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ptos ExtraBold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subhead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0A325C9A-3D6D-3D9C-6703-22905F116E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1DD654AD-D1FA-ADAC-532A-B925F10A93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BBDA375-E78F-77C0-E0BD-31C0EDBF6F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CB1652-E771-09F1-CC40-15CED5869301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7520939" y="996949"/>
            <a:ext cx="4114799" cy="4703459"/>
          </a:xfrm>
          <a:prstGeom prst="rect">
            <a:avLst/>
          </a:prstGeom>
        </p:spPr>
        <p:txBody>
          <a:bodyPr/>
          <a:lstStyle>
            <a:lvl1pPr marL="174625" indent="-174625">
              <a:buClr>
                <a:srgbClr val="004B8D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47460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4828902" y="1616617"/>
            <a:ext cx="6956697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2297B37D-24AA-1A22-2BD6-0BDA34410DB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401" y="1616617"/>
            <a:ext cx="3920502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AE76EAC-0E2E-EB78-28A8-EAE3B6BDA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4EAE32D7-41E7-C8D2-55D0-014A261F2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FE4CC80-F8EF-44D5-B1C7-F43300E2FD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409D76E-68D9-49D9-1EB1-A171F81AB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41158584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3051D06-5C51-2DCF-57B8-FAC58D9C0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39A664F-4FE4-C4EF-692E-FB8B34F25B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6CD440-0E6D-8F12-0510-4211A8CFE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4C859-8D5C-FE87-46E2-FCA5DAE9B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54113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5465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C596F-4732-B435-CA90-ECC6EA087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0350" y="872843"/>
            <a:ext cx="8983980" cy="263712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004B8D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C378D4-C0B3-242E-D2CB-D9E6F8BC4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0350" y="3429000"/>
            <a:ext cx="8983980" cy="1828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Aptos Extra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B21E6C7-C05F-8654-75EA-9CE54B7AA3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4932343-C46E-EC37-0B9B-2F1772849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ACFD947-893B-AE86-AC66-61149394C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6471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4828902" y="1616617"/>
            <a:ext cx="6956697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2297B37D-24AA-1A22-2BD6-0BDA34410DB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401" y="1616617"/>
            <a:ext cx="3920502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AE76EAC-0E2E-EB78-28A8-EAE3B6BDA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4EAE32D7-41E7-C8D2-55D0-014A261F2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FE4CC80-F8EF-44D5-B1C7-F43300E2FD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409D76E-68D9-49D9-1EB1-A171F81AB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19769729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3051D06-5C51-2DCF-57B8-FAC58D9C0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39A664F-4FE4-C4EF-692E-FB8B34F25B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6CD440-0E6D-8F12-0510-4211A8CFE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4C859-8D5C-FE87-46E2-FCA5DAE9B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21465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BAF56-9496-EB40-53BF-66368E144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6020" y="1709738"/>
            <a:ext cx="890143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004B8D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330BAE-E73D-C09A-B80B-C30F4915B8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484932" y="4589463"/>
            <a:ext cx="890143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Aptos ExtraBold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01C993-8702-271F-ED39-139469AB78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7EFF456-4057-237A-0B24-8573D39B8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6E87D10-100A-08AB-7000-C1BDCF800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46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 marL="914400" indent="-115888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3D2EDDF-C660-97C9-8C6E-3261507402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A8263E7-5313-E514-F77B-DD547DD344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781BD62-5225-C42E-AD44-EB6056CDB7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F9F85C-727B-1B2B-36FF-44456BB7A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592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3051D06-5C51-2DCF-57B8-FAC58D9C0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39A664F-4FE4-C4EF-692E-FB8B34F25B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6CD440-0E6D-8F12-0510-4211A8CFE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4C859-8D5C-FE87-46E2-FCA5DAE9B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330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6719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BAF56-9496-EB40-53BF-66368E144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6020" y="1709738"/>
            <a:ext cx="890143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004B8D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330BAE-E73D-C09A-B80B-C30F4915B8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484932" y="4589463"/>
            <a:ext cx="890143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Aptos ExtraBold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01C993-8702-271F-ED39-139469AB78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7EFF456-4057-237A-0B24-8573D39B8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6E87D10-100A-08AB-7000-C1BDCF800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452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2179-804E-1845-81C1-5C0B38225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CD513903-D18A-85BD-96D6-A24BC06D9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187C181-79C0-8284-1BB1-024A71329C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758E7F4-F139-EBEE-C8FB-A50CFE4A83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427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FD9B9-2DCC-850E-A897-4CDFBF013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004B8D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C2ADD-BF18-82A0-22C7-3AC71EC5C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1A69637-12E7-B44B-AE8C-04E3F1B410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3B391D6-6D3F-26B5-75EE-D9072D60FF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E16479E-4EA5-92D6-3843-18E768E19A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72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FF04-4AC9-6EC7-612C-3FE14DF22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B8D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C7DB2-D64D-4D69-4723-8B9850A5B4E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174625" indent="-174625">
              <a:defRPr sz="2400"/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AAA648E-63D7-0D6B-99CC-196E182FF6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7D3D1A27-C620-23E6-FEEF-93948F0ED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3082133-9290-DD05-6256-A7429580F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F8F0694-F624-B5BC-A674-762099EDCF88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6172202" y="1825625"/>
            <a:ext cx="5181600" cy="4351338"/>
          </a:xfrm>
          <a:prstGeom prst="rect">
            <a:avLst/>
          </a:prstGeom>
        </p:spPr>
        <p:txBody>
          <a:bodyPr/>
          <a:lstStyle>
            <a:lvl1pPr marL="174625" indent="-174625">
              <a:defRPr sz="2400"/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7451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jpeg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27.xml"/><Relationship Id="rId21" Type="http://schemas.microsoft.com/office/2007/relationships/hdphoto" Target="../media/hdphoto5.wdp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26.xml"/><Relationship Id="rId16" Type="http://schemas.microsoft.com/office/2007/relationships/hdphoto" Target="../media/hdphoto3.wdp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5.xml"/><Relationship Id="rId6" Type="http://schemas.openxmlformats.org/officeDocument/2006/relationships/theme" Target="../theme/theme4.xml"/><Relationship Id="rId11" Type="http://schemas.microsoft.com/office/2007/relationships/hdphoto" Target="../media/hdphoto2.wdp"/><Relationship Id="rId24" Type="http://schemas.openxmlformats.org/officeDocument/2006/relationships/image" Target="../media/image17.png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1.png"/><Relationship Id="rId23" Type="http://schemas.openxmlformats.org/officeDocument/2006/relationships/image" Target="../media/image16.png"/><Relationship Id="rId10" Type="http://schemas.openxmlformats.org/officeDocument/2006/relationships/image" Target="../media/image7.png"/><Relationship Id="rId19" Type="http://schemas.microsoft.com/office/2007/relationships/hdphoto" Target="../media/hdphoto4.wdp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6.png"/><Relationship Id="rId14" Type="http://schemas.openxmlformats.org/officeDocument/2006/relationships/image" Target="../media/image10.jpeg"/><Relationship Id="rId22" Type="http://schemas.openxmlformats.org/officeDocument/2006/relationships/image" Target="../media/image1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5F90F5-BAAB-C17F-075E-CA6017A6C8A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80" b="9280"/>
          <a:stretch/>
        </p:blipFill>
        <p:spPr>
          <a:xfrm>
            <a:off x="6" y="0"/>
            <a:ext cx="12191987" cy="10988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DD7406-5FC7-A2BF-908A-F417BC4448A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4675" y="118616"/>
            <a:ext cx="1489526" cy="74683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500" y="1607907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  24pt</a:t>
            </a:r>
          </a:p>
          <a:p>
            <a:pPr lvl="1"/>
            <a:r>
              <a:rPr lang="en-US" dirty="0"/>
              <a:t>Second level   20 pt</a:t>
            </a:r>
          </a:p>
          <a:p>
            <a:pPr lvl="2"/>
            <a:r>
              <a:rPr lang="en-US" dirty="0"/>
              <a:t>Third level   18 pt</a:t>
            </a:r>
          </a:p>
          <a:p>
            <a:pPr lvl="3"/>
            <a:r>
              <a:rPr lang="en-US" dirty="0"/>
              <a:t>Fourth level 14 pt</a:t>
            </a:r>
          </a:p>
          <a:p>
            <a:pPr lvl="4"/>
            <a:r>
              <a:rPr lang="en-US" dirty="0"/>
              <a:t>Fifth level 11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92B1373-888D-6A97-B961-72AF686E8FE2}"/>
              </a:ext>
            </a:extLst>
          </p:cNvPr>
          <p:cNvCxnSpPr>
            <a:cxnSpLocks/>
          </p:cNvCxnSpPr>
          <p:nvPr userDrawn="1"/>
        </p:nvCxnSpPr>
        <p:spPr>
          <a:xfrm>
            <a:off x="0" y="1098890"/>
            <a:ext cx="12192000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BAF6002-E00B-4044-D945-332A39CCBD3C}"/>
              </a:ext>
            </a:extLst>
          </p:cNvPr>
          <p:cNvCxnSpPr>
            <a:cxnSpLocks/>
          </p:cNvCxnSpPr>
          <p:nvPr userDrawn="1"/>
        </p:nvCxnSpPr>
        <p:spPr>
          <a:xfrm>
            <a:off x="2216488" y="0"/>
            <a:ext cx="0" cy="1098890"/>
          </a:xfrm>
          <a:prstGeom prst="line">
            <a:avLst/>
          </a:prstGeom>
          <a:ln w="19050">
            <a:solidFill>
              <a:srgbClr val="FED4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3">
            <a:extLst>
              <a:ext uri="{FF2B5EF4-FFF2-40B4-BE49-F238E27FC236}">
                <a16:creationId xmlns:a16="http://schemas.microsoft.com/office/drawing/2014/main" id="{7B82BD1C-F39A-58B6-105A-02156CC4499E}"/>
              </a:ext>
            </a:extLst>
          </p:cNvPr>
          <p:cNvSpPr txBox="1">
            <a:spLocks/>
          </p:cNvSpPr>
          <p:nvPr userDrawn="1"/>
        </p:nvSpPr>
        <p:spPr>
          <a:xfrm>
            <a:off x="-64551" y="699662"/>
            <a:ext cx="2367816" cy="369332"/>
          </a:xfrm>
          <a:prstGeom prst="rect">
            <a:avLst/>
          </a:prstGeom>
        </p:spPr>
        <p:txBody>
          <a:bodyPr vert="horz" lIns="0" tIns="0" rIns="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rgbClr val="002060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algn="ctr"/>
            <a:r>
              <a:rPr lang="en-US" sz="800" dirty="0">
                <a:solidFill>
                  <a:schemeClr val="bg1"/>
                </a:solidFill>
                <a:latin typeface="Franklin Gothic Demi" panose="020B0703020102020204" pitchFamily="34" charset="0"/>
              </a:rPr>
              <a:t>Ready. Resourceful. Responsive.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61397FEC-FA7C-0443-00DD-16145AB0E6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023FE4C-011F-68F0-899D-E94C92EB06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099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826" r:id="rId5"/>
    <p:sldLayoutId id="2147483827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400" kern="1200" dirty="0" smtClean="0">
          <a:solidFill>
            <a:schemeClr val="bg1"/>
          </a:solidFill>
          <a:latin typeface="Aptos ExtraBold" panose="020B0004020202020204" pitchFamily="34" charset="0"/>
          <a:ea typeface="+mj-ea"/>
          <a:cs typeface="Aparajita" panose="020B0502040204020203" pitchFamily="18" charset="0"/>
        </a:defRPr>
      </a:lvl1pPr>
    </p:titleStyle>
    <p:bodyStyle>
      <a:lvl1pPr marL="168275" indent="-168275" algn="l" defTabSz="914400" rtl="0" eaLnBrk="1" latinLnBrk="0" hangingPunct="1">
        <a:lnSpc>
          <a:spcPct val="90000"/>
        </a:lnSpc>
        <a:spcBef>
          <a:spcPts val="1000"/>
        </a:spcBef>
        <a:buClr>
          <a:srgbClr val="002A7E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400050" indent="-174625" algn="l" defTabSz="914400" rtl="0" eaLnBrk="1" latinLnBrk="0" hangingPunct="1">
        <a:lnSpc>
          <a:spcPct val="90000"/>
        </a:lnSpc>
        <a:spcBef>
          <a:spcPts val="500"/>
        </a:spcBef>
        <a:buClr>
          <a:srgbClr val="002060"/>
        </a:buClr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574675" indent="-114300" algn="l" defTabSz="914400" rtl="0" eaLnBrk="1" latinLnBrk="0" hangingPunct="1">
        <a:lnSpc>
          <a:spcPct val="90000"/>
        </a:lnSpc>
        <a:spcBef>
          <a:spcPts val="500"/>
        </a:spcBef>
        <a:buClr>
          <a:srgbClr val="002A7E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801688" indent="-174625" algn="l" defTabSz="914400" rtl="0" eaLnBrk="1" latinLnBrk="0" hangingPunct="1">
        <a:lnSpc>
          <a:spcPct val="90000"/>
        </a:lnSpc>
        <a:spcBef>
          <a:spcPts val="500"/>
        </a:spcBef>
        <a:buClr>
          <a:srgbClr val="002A7E"/>
        </a:buClr>
        <a:buFont typeface="Arial" panose="020B0604020202020204" pitchFamily="34" charset="0"/>
        <a:buChar char="‒"/>
        <a:defRPr sz="1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971550" indent="-173038" algn="l" defTabSz="914400" rtl="0" eaLnBrk="1" latinLnBrk="0" hangingPunct="1">
        <a:lnSpc>
          <a:spcPct val="90000"/>
        </a:lnSpc>
        <a:spcBef>
          <a:spcPts val="500"/>
        </a:spcBef>
        <a:buClr>
          <a:srgbClr val="002A7E"/>
        </a:buClr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FF6315-9092-3E12-181E-E75524779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393433D-5024-A1BF-015E-925CA3587056}"/>
              </a:ext>
            </a:extLst>
          </p:cNvPr>
          <p:cNvSpPr txBox="1">
            <a:spLocks/>
          </p:cNvSpPr>
          <p:nvPr userDrawn="1"/>
        </p:nvSpPr>
        <p:spPr>
          <a:xfrm>
            <a:off x="4508572" y="2911414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36B95831-21B2-62E9-2988-EBA570B558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EC914952-BCB1-DAA3-6CE5-5A127C6647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EB0C0D00-FC76-C576-69AD-4F1A47A2E2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889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817" r:id="rId9"/>
    <p:sldLayoutId id="214748381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4B8D"/>
          </a:solidFill>
          <a:latin typeface="Aptos ExtraBold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E427F"/>
        </a:buClr>
        <a:buFont typeface="Wingdings" panose="05000000000000000000" pitchFamily="2" charset="2"/>
        <a:buChar char="§"/>
        <a:defRPr lang="en-US" sz="20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1EF1F65-3FA6-F2B5-C5B3-2B847AA7617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060278" cy="6876909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54B9D08-805D-B42C-167F-3F3FEBF16C4E}"/>
              </a:ext>
            </a:extLst>
          </p:cNvPr>
          <p:cNvCxnSpPr>
            <a:cxnSpLocks/>
          </p:cNvCxnSpPr>
          <p:nvPr userDrawn="1"/>
        </p:nvCxnSpPr>
        <p:spPr>
          <a:xfrm>
            <a:off x="0" y="1434264"/>
            <a:ext cx="2060278" cy="0"/>
          </a:xfrm>
          <a:prstGeom prst="line">
            <a:avLst/>
          </a:prstGeom>
          <a:ln w="19050">
            <a:solidFill>
              <a:srgbClr val="FED4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3">
            <a:extLst>
              <a:ext uri="{FF2B5EF4-FFF2-40B4-BE49-F238E27FC236}">
                <a16:creationId xmlns:a16="http://schemas.microsoft.com/office/drawing/2014/main" id="{BC71DC02-9E93-DC7E-F950-F343E85791CD}"/>
              </a:ext>
            </a:extLst>
          </p:cNvPr>
          <p:cNvSpPr txBox="1">
            <a:spLocks/>
          </p:cNvSpPr>
          <p:nvPr userDrawn="1"/>
        </p:nvSpPr>
        <p:spPr>
          <a:xfrm>
            <a:off x="-159418" y="1018139"/>
            <a:ext cx="2367816" cy="369332"/>
          </a:xfrm>
          <a:prstGeom prst="rect">
            <a:avLst/>
          </a:prstGeom>
        </p:spPr>
        <p:txBody>
          <a:bodyPr vert="horz" lIns="0" tIns="0" rIns="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rgbClr val="002060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algn="ctr"/>
            <a:r>
              <a:rPr lang="en-US" sz="800" dirty="0">
                <a:solidFill>
                  <a:schemeClr val="bg1"/>
                </a:solidFill>
                <a:latin typeface="Franklin Gothic Demi" panose="020B0703020102020204" pitchFamily="34" charset="0"/>
              </a:rPr>
              <a:t>Ready. Resourceful. Responsive.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B0F325E-18DC-D6E5-49A8-696D54ECBC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53B670D-6153-A2B0-EE21-5CA50088B7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CB408A1-4A32-C2DD-1995-18E700119E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CE2E45-2A4F-CBE6-0646-969B140214C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20" y="219072"/>
            <a:ext cx="1893389" cy="94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54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2" r:id="rId5"/>
    <p:sldLayoutId id="2147483783" r:id="rId6"/>
    <p:sldLayoutId id="2147483819" r:id="rId7"/>
    <p:sldLayoutId id="214748382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2D4F760-E598-0A1D-EC4C-40477EF95D06}"/>
              </a:ext>
            </a:extLst>
          </p:cNvPr>
          <p:cNvPicPr/>
          <p:nvPr userDrawn="1"/>
        </p:nvPicPr>
        <p:blipFill rotWithShape="1">
          <a:blip r:embed="rId7" cstate="print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0673" y="737220"/>
            <a:ext cx="2229743" cy="2356510"/>
          </a:xfrm>
          <a:prstGeom prst="rect">
            <a:avLst/>
          </a:prstGeom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EC5DA30-FCF7-93BA-0787-0A593AF189D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3500" y="204699"/>
            <a:ext cx="1954615" cy="102805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A6F3929-3F2F-1728-81DA-5260AF3306B9}"/>
              </a:ext>
            </a:extLst>
          </p:cNvPr>
          <p:cNvPicPr/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917" y="2297802"/>
            <a:ext cx="2893571" cy="33883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46FAC32-0423-5015-6A04-2207840D9922}"/>
              </a:ext>
            </a:extLst>
          </p:cNvPr>
          <p:cNvSpPr/>
          <p:nvPr userDrawn="1"/>
        </p:nvSpPr>
        <p:spPr>
          <a:xfrm>
            <a:off x="2449537" y="4895477"/>
            <a:ext cx="1095508" cy="795607"/>
          </a:xfrm>
          <a:prstGeom prst="rect">
            <a:avLst/>
          </a:prstGeom>
          <a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">
            <a:extLst>
              <a:ext uri="{FF2B5EF4-FFF2-40B4-BE49-F238E27FC236}">
                <a16:creationId xmlns:a16="http://schemas.microsoft.com/office/drawing/2014/main" id="{D3270F8B-F966-ADF3-7E37-FBDBE2237445}"/>
              </a:ext>
            </a:extLst>
          </p:cNvPr>
          <p:cNvPicPr/>
          <p:nvPr userDrawn="1"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9086" y="2320998"/>
            <a:ext cx="2217972" cy="166394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89397DF-4018-AAAB-23DD-E7BE716FF4DF}"/>
              </a:ext>
            </a:extLst>
          </p:cNvPr>
          <p:cNvSpPr/>
          <p:nvPr userDrawn="1"/>
        </p:nvSpPr>
        <p:spPr>
          <a:xfrm>
            <a:off x="3606781" y="4013509"/>
            <a:ext cx="1100897" cy="1666405"/>
          </a:xfrm>
          <a:prstGeom prst="rect">
            <a:avLst/>
          </a:prstGeom>
          <a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D421AE5-8708-62D7-D8AB-6E64A1E563FC}"/>
              </a:ext>
            </a:extLst>
          </p:cNvPr>
          <p:cNvPicPr/>
          <p:nvPr userDrawn="1"/>
        </p:nvPicPr>
        <p:blipFill rotWithShape="1">
          <a:blip r:embed="rId15" cstate="print">
            <a:alphaModFix/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746" r="20746"/>
          <a:stretch/>
        </p:blipFill>
        <p:spPr>
          <a:xfrm>
            <a:off x="9338427" y="2277850"/>
            <a:ext cx="2231242" cy="25406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4A99B68-3DD8-3CEC-F5FD-FEEAC3BAF5E1}"/>
              </a:ext>
            </a:extLst>
          </p:cNvPr>
          <p:cNvSpPr/>
          <p:nvPr userDrawn="1"/>
        </p:nvSpPr>
        <p:spPr>
          <a:xfrm>
            <a:off x="3604223" y="3162106"/>
            <a:ext cx="3397782" cy="783981"/>
          </a:xfrm>
          <a:prstGeom prst="rect">
            <a:avLst/>
          </a:prstGeom>
          <a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178897C-C75B-730A-2F56-7D6226A1CCE7}"/>
              </a:ext>
            </a:extLst>
          </p:cNvPr>
          <p:cNvPicPr/>
          <p:nvPr userDrawn="1"/>
        </p:nvPicPr>
        <p:blipFill rotWithShape="1">
          <a:blip r:embed="rId18" cstate="print">
            <a:alphaModFix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0"/>
                    </a14:imgEffect>
                    <a14:imgEffect>
                      <a14:brightnessContrast bright="21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6323" y="1465416"/>
            <a:ext cx="2240572" cy="787712"/>
          </a:xfrm>
          <a:prstGeom prst="rect">
            <a:avLst/>
          </a:prstGeom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D1D6598-2695-4481-903F-628BA4F5A9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print">
            <a:alphaModFix/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1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9879" y="4019770"/>
            <a:ext cx="4532202" cy="1666406"/>
          </a:xfrm>
          <a:prstGeom prst="rect">
            <a:avLst/>
          </a:prstGeom>
          <a:ln w="12700">
            <a:solidFill>
              <a:srgbClr val="FFFFFF"/>
            </a:solidFill>
          </a:ln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73B4237-BA1E-BE77-106D-1EF85830E3C6}"/>
              </a:ext>
            </a:extLst>
          </p:cNvPr>
          <p:cNvCxnSpPr>
            <a:cxnSpLocks/>
          </p:cNvCxnSpPr>
          <p:nvPr userDrawn="1"/>
        </p:nvCxnSpPr>
        <p:spPr>
          <a:xfrm>
            <a:off x="2431891" y="1427857"/>
            <a:ext cx="0" cy="4302994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2AFBABA-931A-B8BA-1DE5-599540EF7C7F}"/>
              </a:ext>
            </a:extLst>
          </p:cNvPr>
          <p:cNvCxnSpPr/>
          <p:nvPr userDrawn="1"/>
        </p:nvCxnSpPr>
        <p:spPr>
          <a:xfrm>
            <a:off x="10467814" y="1427857"/>
            <a:ext cx="0" cy="2531812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B491E22-8BBC-AE78-AEB3-43D4D6281E32}"/>
              </a:ext>
            </a:extLst>
          </p:cNvPr>
          <p:cNvCxnSpPr/>
          <p:nvPr userDrawn="1"/>
        </p:nvCxnSpPr>
        <p:spPr>
          <a:xfrm flipH="1">
            <a:off x="7010861" y="2253127"/>
            <a:ext cx="4551167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FCEE88F-8128-E94B-78D8-DD740550B194}"/>
              </a:ext>
            </a:extLst>
          </p:cNvPr>
          <p:cNvCxnSpPr/>
          <p:nvPr userDrawn="1"/>
        </p:nvCxnSpPr>
        <p:spPr>
          <a:xfrm>
            <a:off x="9318756" y="1408697"/>
            <a:ext cx="0" cy="4322154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70872C4-73CE-44E6-BFA3-361A9C0C7A59}"/>
              </a:ext>
            </a:extLst>
          </p:cNvPr>
          <p:cNvCxnSpPr>
            <a:cxnSpLocks/>
          </p:cNvCxnSpPr>
          <p:nvPr userDrawn="1"/>
        </p:nvCxnSpPr>
        <p:spPr>
          <a:xfrm>
            <a:off x="7019192" y="661225"/>
            <a:ext cx="0" cy="3298444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1A9A436-53BE-8474-4E16-A2A46E04E5C5}"/>
              </a:ext>
            </a:extLst>
          </p:cNvPr>
          <p:cNvCxnSpPr/>
          <p:nvPr userDrawn="1"/>
        </p:nvCxnSpPr>
        <p:spPr>
          <a:xfrm>
            <a:off x="2423275" y="3117816"/>
            <a:ext cx="4595917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6563C45-5826-9F2D-5AB5-4DAE9C22ED5C}"/>
              </a:ext>
            </a:extLst>
          </p:cNvPr>
          <p:cNvCxnSpPr/>
          <p:nvPr userDrawn="1"/>
        </p:nvCxnSpPr>
        <p:spPr>
          <a:xfrm>
            <a:off x="4718493" y="3984938"/>
            <a:ext cx="0" cy="1701238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8401FD0-F5A2-F2B4-8F90-E1639C112AA3}"/>
              </a:ext>
            </a:extLst>
          </p:cNvPr>
          <p:cNvCxnSpPr/>
          <p:nvPr userDrawn="1"/>
        </p:nvCxnSpPr>
        <p:spPr>
          <a:xfrm>
            <a:off x="3575256" y="3106655"/>
            <a:ext cx="0" cy="2624196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367B912-87EF-FDCF-37CE-1A4DAACACA2B}"/>
              </a:ext>
            </a:extLst>
          </p:cNvPr>
          <p:cNvCxnSpPr/>
          <p:nvPr userDrawn="1"/>
        </p:nvCxnSpPr>
        <p:spPr>
          <a:xfrm>
            <a:off x="4718493" y="1408697"/>
            <a:ext cx="0" cy="1697958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C039D1CA-AE62-63C7-BA86-F0DF4D9576CD}"/>
              </a:ext>
            </a:extLst>
          </p:cNvPr>
          <p:cNvSpPr/>
          <p:nvPr userDrawn="1"/>
        </p:nvSpPr>
        <p:spPr>
          <a:xfrm>
            <a:off x="9334836" y="2290143"/>
            <a:ext cx="1098882" cy="871962"/>
          </a:xfrm>
          <a:prstGeom prst="rect">
            <a:avLst/>
          </a:prstGeom>
          <a:blipFill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7868" b="-786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37FC8B9-76AF-7BEB-9C31-51E94EB74367}"/>
              </a:ext>
            </a:extLst>
          </p:cNvPr>
          <p:cNvSpPr/>
          <p:nvPr userDrawn="1"/>
        </p:nvSpPr>
        <p:spPr>
          <a:xfrm>
            <a:off x="605429" y="4893757"/>
            <a:ext cx="933948" cy="797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FD6A96E4-034E-C781-EC4E-5B6D202348D8}"/>
              </a:ext>
            </a:extLst>
          </p:cNvPr>
          <p:cNvPicPr/>
          <p:nvPr userDrawn="1"/>
        </p:nvPicPr>
        <p:blipFill rotWithShape="1">
          <a:blip r:embed="rId2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68" r="1787" b="6281"/>
          <a:stretch/>
        </p:blipFill>
        <p:spPr>
          <a:xfrm>
            <a:off x="2465731" y="1432133"/>
            <a:ext cx="2237875" cy="1661867"/>
          </a:xfrm>
          <a:prstGeom prst="rect">
            <a:avLst/>
          </a:prstGeom>
          <a:ln>
            <a:noFill/>
          </a:ln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7D60C21-3333-E6A1-C8AB-C93ED5A3307E}"/>
              </a:ext>
            </a:extLst>
          </p:cNvPr>
          <p:cNvCxnSpPr>
            <a:cxnSpLocks/>
          </p:cNvCxnSpPr>
          <p:nvPr userDrawn="1"/>
        </p:nvCxnSpPr>
        <p:spPr>
          <a:xfrm>
            <a:off x="579578" y="3984938"/>
            <a:ext cx="11063967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F0BE932-EA44-ABD2-0A42-F17F02B2395F}"/>
              </a:ext>
            </a:extLst>
          </p:cNvPr>
          <p:cNvCxnSpPr/>
          <p:nvPr userDrawn="1"/>
        </p:nvCxnSpPr>
        <p:spPr>
          <a:xfrm flipH="1">
            <a:off x="9292083" y="3127441"/>
            <a:ext cx="2292474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A418F07-B5E5-8F4E-3668-8D072B5A13E4}"/>
              </a:ext>
            </a:extLst>
          </p:cNvPr>
          <p:cNvCxnSpPr>
            <a:cxnSpLocks/>
          </p:cNvCxnSpPr>
          <p:nvPr userDrawn="1"/>
        </p:nvCxnSpPr>
        <p:spPr>
          <a:xfrm>
            <a:off x="637917" y="4868290"/>
            <a:ext cx="2946515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 descr="Logo&#10;&#10;AI-generated content may be incorrect.">
            <a:extLst>
              <a:ext uri="{FF2B5EF4-FFF2-40B4-BE49-F238E27FC236}">
                <a16:creationId xmlns:a16="http://schemas.microsoft.com/office/drawing/2014/main" id="{4DD0AE9F-DCD3-E56C-82DB-D50F34CF3EC1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1086" y="4893757"/>
            <a:ext cx="1088389" cy="1088389"/>
          </a:xfrm>
          <a:prstGeom prst="rect">
            <a:avLst/>
          </a:prstGeom>
        </p:spPr>
      </p:pic>
      <p:sp>
        <p:nvSpPr>
          <p:cNvPr id="45" name="Rectangle 7">
            <a:extLst>
              <a:ext uri="{FF2B5EF4-FFF2-40B4-BE49-F238E27FC236}">
                <a16:creationId xmlns:a16="http://schemas.microsoft.com/office/drawing/2014/main" id="{0BAB6F08-6BCF-55FB-FF20-85612EF21A3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57415" y="1152580"/>
            <a:ext cx="2220930" cy="372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43" tIns="34271" rIns="68543" bIns="3427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800" b="0" i="0" dirty="0">
                <a:solidFill>
                  <a:srgbClr val="004B8D"/>
                </a:solidFill>
                <a:latin typeface="Franklin Gothic Demi" panose="020B0703020102020204" pitchFamily="34" charset="0"/>
                <a:cs typeface="Arial" charset="0"/>
              </a:rPr>
              <a:t>READY. RESOURCEFUL.</a:t>
            </a:r>
            <a:r>
              <a:rPr lang="en-US" altLang="en-US" sz="800" b="0" i="0" baseline="0" dirty="0">
                <a:solidFill>
                  <a:srgbClr val="004B8D"/>
                </a:solidFill>
                <a:latin typeface="Franklin Gothic Demi" panose="020B0703020102020204" pitchFamily="34" charset="0"/>
                <a:cs typeface="Arial" charset="0"/>
              </a:rPr>
              <a:t> RESPONSIVE.</a:t>
            </a:r>
            <a:endParaRPr lang="en-US" altLang="en-US" sz="800" b="0" i="0" dirty="0">
              <a:solidFill>
                <a:srgbClr val="004B8D"/>
              </a:solidFill>
              <a:latin typeface="Franklin Gothic Demi" panose="020B070302010202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108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21" r:id="rId2"/>
    <p:sldLayoutId id="2147483822" r:id="rId3"/>
    <p:sldLayoutId id="2147483823" r:id="rId4"/>
    <p:sldLayoutId id="214748382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hyperlink" Target="mailto:usn.Mechanicsburg.navsupwssmech.mbx.cav-w2w-inventory@us.navy.mil" TargetMode="Externa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NAVSUP-Confirmations@us.navy.mil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ATACCustomerService@us.navy.mil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navsup.navy.mil/NAVSUP-Enterprise/NAVSUP-Weapon-Systems-Support/Provisions-Instructions-and-Contract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NAVSUP-Confirmations@us.navy.mil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8F39E-5327-B892-2013-970641F08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CEBC62AF-F6D3-7F8E-DE0A-A3EE16AB6C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325" y="6083417"/>
            <a:ext cx="649999" cy="649999"/>
          </a:xfrm>
          <a:prstGeom prst="rect">
            <a:avLst/>
          </a:prstGeom>
        </p:spPr>
      </p:pic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854173E2-A973-4F84-1D8D-266471F1C41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28600" y="3215356"/>
            <a:ext cx="11296650" cy="0"/>
          </a:xfrm>
          <a:prstGeom prst="line">
            <a:avLst/>
          </a:prstGeom>
          <a:noFill/>
          <a:ln w="25400" algn="ctr">
            <a:solidFill>
              <a:srgbClr val="FECB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1BDD848-DB2A-A50F-9578-347C4E09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959" y="2307163"/>
            <a:ext cx="8901430" cy="616778"/>
          </a:xfrm>
        </p:spPr>
        <p:txBody>
          <a:bodyPr/>
          <a:lstStyle/>
          <a:p>
            <a:r>
              <a:rPr lang="en-US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ea typeface="Roboto Slab SemiBold" pitchFamily="2" charset="0"/>
                <a:cs typeface="Roboto Slab SemiBold" pitchFamily="2" charset="0"/>
              </a:rPr>
              <a:t>CAV RP Statement of Work (SOW)</a:t>
            </a:r>
            <a:endParaRPr lang="en-US" sz="4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F3D164-66AC-1C08-97F9-A5D846303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959" y="3642644"/>
            <a:ext cx="8901430" cy="1500187"/>
          </a:xfrm>
        </p:spPr>
        <p:txBody>
          <a:bodyPr/>
          <a:lstStyle/>
          <a:p>
            <a:r>
              <a:rPr lang="en-US" sz="1400" i="1" dirty="0"/>
              <a:t>Presented to: </a:t>
            </a:r>
          </a:p>
          <a:p>
            <a:r>
              <a:rPr lang="en-US" sz="1400" b="1" dirty="0"/>
              <a:t>CAV RP Symposium</a:t>
            </a:r>
          </a:p>
          <a:p>
            <a:endParaRPr lang="en-US" sz="1400" dirty="0"/>
          </a:p>
          <a:p>
            <a:r>
              <a:rPr lang="en-US" sz="1400" i="1" dirty="0"/>
              <a:t>Presented by: </a:t>
            </a:r>
          </a:p>
          <a:p>
            <a:r>
              <a:rPr lang="en-US" sz="1400" b="1" dirty="0"/>
              <a:t>Sara Duggan</a:t>
            </a:r>
          </a:p>
          <a:p>
            <a:r>
              <a:rPr lang="en-US" sz="1400" b="1" dirty="0"/>
              <a:t>CAV RP Lead, NAVSUP WSS, N85B4</a:t>
            </a:r>
          </a:p>
        </p:txBody>
      </p:sp>
    </p:spTree>
    <p:extLst>
      <p:ext uri="{BB962C8B-B14F-4D97-AF65-F5344CB8AC3E}">
        <p14:creationId xmlns:p14="http://schemas.microsoft.com/office/powerpoint/2010/main" val="3513089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C1751-B5D6-B22A-C5DE-B7E857B36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562BDAE3-A286-84AA-555F-DD0C1C2CCF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633DF6C-9006-E2BF-BC36-4A0D24062D77}"/>
              </a:ext>
            </a:extLst>
          </p:cNvPr>
          <p:cNvSpPr txBox="1"/>
          <p:nvPr/>
        </p:nvSpPr>
        <p:spPr>
          <a:xfrm>
            <a:off x="7496175" y="5402479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ptos ExtraBold" panose="020B0004020202020204" pitchFamily="34" charset="0"/>
              </a:rPr>
              <a:t>Insert photo or graphic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C656F1-2763-00AB-0066-E45FDE53E167}"/>
              </a:ext>
            </a:extLst>
          </p:cNvPr>
          <p:cNvSpPr txBox="1"/>
          <p:nvPr/>
        </p:nvSpPr>
        <p:spPr>
          <a:xfrm>
            <a:off x="9653650" y="2956780"/>
            <a:ext cx="9716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u="sng" dirty="0">
                <a:solidFill>
                  <a:schemeClr val="tx2"/>
                </a:solidFill>
                <a:latin typeface="Aptos" panose="020B0004020202020204"/>
              </a:rPr>
              <a:t>PBL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ExtraBold" panose="020B0004020202020204" pitchFamily="34" charset="0"/>
                <a:ea typeface="+mn-ea"/>
                <a:cs typeface="+mn-cs"/>
              </a:rPr>
              <a:t>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ExtraBold" panose="020B0004020202020204" pitchFamily="34" charset="0"/>
                <a:ea typeface="+mn-ea"/>
                <a:cs typeface="+mn-cs"/>
              </a:rPr>
              <a:t>raphic here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BC1822-94AF-9ECC-0C91-1130B0F0F9F6}"/>
              </a:ext>
            </a:extLst>
          </p:cNvPr>
          <p:cNvSpPr/>
          <p:nvPr/>
        </p:nvSpPr>
        <p:spPr>
          <a:xfrm>
            <a:off x="691443" y="3037601"/>
            <a:ext cx="255837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normalizeH="0" baseline="0" noProof="0" dirty="0">
                <a:solidFill>
                  <a:schemeClr val="tx2"/>
                </a:solidFill>
                <a:uLnTx/>
                <a:uFillTx/>
                <a:latin typeface="Aptos" panose="020B0004020202020204"/>
              </a:rPr>
              <a:t>Requirement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8975A4-50FD-7A75-DA14-853F632A6F81}"/>
              </a:ext>
            </a:extLst>
          </p:cNvPr>
          <p:cNvSpPr txBox="1"/>
          <p:nvPr/>
        </p:nvSpPr>
        <p:spPr>
          <a:xfrm>
            <a:off x="572606" y="3495389"/>
            <a:ext cx="276162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Aptos" panose="02110004020202020204"/>
              </a:rPr>
              <a:t>Reporting period (October 1 – July 31</a:t>
            </a:r>
            <a:r>
              <a:rPr lang="en-US" sz="1600" baseline="30000" dirty="0">
                <a:solidFill>
                  <a:srgbClr val="000000"/>
                </a:solidFill>
                <a:latin typeface="Aptos" panose="02110004020202020204"/>
              </a:rPr>
              <a:t>st</a:t>
            </a:r>
            <a:r>
              <a:rPr lang="en-US" sz="1600" dirty="0">
                <a:solidFill>
                  <a:srgbClr val="000000"/>
                </a:solidFill>
                <a:latin typeface="Aptos" panose="02110004020202020204"/>
              </a:rPr>
              <a:t>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Perform an annual </a:t>
            </a: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100% physical inventory to be completed and submitted by July 31st.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Aptos" panose="02110004020202020204"/>
              </a:rPr>
              <a:t>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 single "wall-to-wall" event or a cycle count program that achieves 100% coverage.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530A83-4347-6AF4-4B4A-3C29041E5720}"/>
              </a:ext>
            </a:extLst>
          </p:cNvPr>
          <p:cNvSpPr/>
          <p:nvPr/>
        </p:nvSpPr>
        <p:spPr>
          <a:xfrm>
            <a:off x="4393248" y="2965503"/>
            <a:ext cx="309692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normalizeH="0" baseline="0" noProof="0" dirty="0">
                <a:solidFill>
                  <a:schemeClr val="tx2"/>
                </a:solidFill>
                <a:uLnTx/>
                <a:uFillTx/>
                <a:latin typeface="Aptos" panose="020B0004020202020204"/>
              </a:rPr>
              <a:t>Discrepancies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B03F58-EFFC-4FD2-6AED-BEE9809C051C}"/>
              </a:ext>
            </a:extLst>
          </p:cNvPr>
          <p:cNvSpPr txBox="1"/>
          <p:nvPr/>
        </p:nvSpPr>
        <p:spPr>
          <a:xfrm>
            <a:off x="4418784" y="3524209"/>
            <a:ext cx="318074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Unresolved discrepancies must be formally reported on the Discrepancy Tracker template.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Resolve by August 31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st</a:t>
            </a:r>
            <a:r>
              <a:rPr lang="en-US" sz="1600" dirty="0">
                <a:solidFill>
                  <a:srgbClr val="000000"/>
                </a:solidFill>
                <a:latin typeface="Aptos" panose="02110004020202020204"/>
              </a:rPr>
              <a:t> (30 days to perform corrective actions)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Additional research and corrective action plans, if required, should be forwarded to the W2W mailbox</a:t>
            </a:r>
          </a:p>
        </p:txBody>
      </p:sp>
      <p:pic>
        <p:nvPicPr>
          <p:cNvPr id="19" name="Picture 2" descr="How to Improve Your Inventory Checks">
            <a:extLst>
              <a:ext uri="{FF2B5EF4-FFF2-40B4-BE49-F238E27FC236}">
                <a16:creationId xmlns:a16="http://schemas.microsoft.com/office/drawing/2014/main" id="{E4DF0E72-9060-05AE-8D3F-98B871D5D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4" y="1321541"/>
            <a:ext cx="3055430" cy="15277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Picture 6" descr="Guide to Asset Inventory Management | MaintainX">
            <a:extLst>
              <a:ext uri="{FF2B5EF4-FFF2-40B4-BE49-F238E27FC236}">
                <a16:creationId xmlns:a16="http://schemas.microsoft.com/office/drawing/2014/main" id="{C2195C01-7D94-0E06-BC6F-7455366B2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004" y="1214318"/>
            <a:ext cx="2482590" cy="16545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B829010-085A-FF1A-7276-3D69F1526AE5}"/>
              </a:ext>
            </a:extLst>
          </p:cNvPr>
          <p:cNvSpPr/>
          <p:nvPr/>
        </p:nvSpPr>
        <p:spPr>
          <a:xfrm>
            <a:off x="4239130" y="1538698"/>
            <a:ext cx="3257045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chemeClr val="tx2"/>
                </a:solidFill>
                <a:latin typeface="Aptos" panose="02110004020202020204"/>
              </a:rPr>
              <a:t>Wall-to-Wall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normalizeH="0" baseline="0" noProof="0" dirty="0">
                <a:solidFill>
                  <a:schemeClr val="tx2"/>
                </a:solidFill>
                <a:uLnTx/>
                <a:uFillTx/>
                <a:latin typeface="Aptos" panose="02110004020202020204"/>
              </a:rPr>
              <a:t>(W2W</a:t>
            </a:r>
            <a:r>
              <a:rPr lang="en-US" sz="3200" b="1" dirty="0">
                <a:solidFill>
                  <a:schemeClr val="tx2"/>
                </a:solidFill>
                <a:latin typeface="Aptos" panose="02110004020202020204"/>
              </a:rPr>
              <a:t>)</a:t>
            </a:r>
            <a:endParaRPr kumimoji="0" lang="en-US" sz="3200" b="1" i="0" u="none" strike="noStrike" kern="1200" normalizeH="0" baseline="0" noProof="0" dirty="0">
              <a:solidFill>
                <a:schemeClr val="tx2"/>
              </a:solidFill>
              <a:uLnTx/>
              <a:uFillTx/>
              <a:latin typeface="Aptos" panose="021100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91957C-AE54-E22E-1C63-7D7C05880B08}"/>
              </a:ext>
            </a:extLst>
          </p:cNvPr>
          <p:cNvSpPr txBox="1"/>
          <p:nvPr/>
        </p:nvSpPr>
        <p:spPr>
          <a:xfrm>
            <a:off x="8659142" y="3499842"/>
            <a:ext cx="264214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Aptos" panose="02110004020202020204"/>
              </a:rPr>
              <a:t>PBL with multiple sub-vendors that are unable to complete a single NIIN &amp; condition code in one day may be eligible to conduct the count by serial number pending approval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Aptos" panose="02110004020202020204"/>
              </a:rPr>
              <a:t>Email W2W inbox for request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1DD0860-AFD5-81CF-8BF0-16717FD9687E}"/>
              </a:ext>
            </a:extLst>
          </p:cNvPr>
          <p:cNvSpPr txBox="1"/>
          <p:nvPr/>
        </p:nvSpPr>
        <p:spPr>
          <a:xfrm>
            <a:off x="2616178" y="6285572"/>
            <a:ext cx="7152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hlinkClick r:id="rId5"/>
              </a:rPr>
              <a:t>usn.Mechanicsburg.navsupwssmech.mbx.cav-w2w-inventory@us.navy.mil</a:t>
            </a:r>
            <a:endParaRPr lang="en-US" sz="1600" dirty="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B2383F93-0CC5-E4C8-3F97-3985572D6DF4}"/>
              </a:ext>
            </a:extLst>
          </p:cNvPr>
          <p:cNvSpPr txBox="1">
            <a:spLocks/>
          </p:cNvSpPr>
          <p:nvPr/>
        </p:nvSpPr>
        <p:spPr>
          <a:xfrm>
            <a:off x="2245861" y="90517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</a:rPr>
              <a:t>IV D.</a:t>
            </a:r>
            <a:r>
              <a:rPr lang="en-US" sz="3200" dirty="0">
                <a:solidFill>
                  <a:srgbClr val="FFFFFF"/>
                </a:solidFill>
                <a:latin typeface="Aptos" panose="02110004020202020204"/>
              </a:rPr>
              <a:t> 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</a:rPr>
              <a:t>NWCF Inventory Accountability Responsibilities, Wall-to Wall (Pages 7-8) </a:t>
            </a:r>
          </a:p>
        </p:txBody>
      </p:sp>
    </p:spTree>
    <p:extLst>
      <p:ext uri="{BB962C8B-B14F-4D97-AF65-F5344CB8AC3E}">
        <p14:creationId xmlns:p14="http://schemas.microsoft.com/office/powerpoint/2010/main" val="14146476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D8073-C0E0-0075-6AB4-BF0A443D1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95D28E-6508-B98F-73E5-795BE57640D4}"/>
              </a:ext>
            </a:extLst>
          </p:cNvPr>
          <p:cNvSpPr txBox="1"/>
          <p:nvPr/>
        </p:nvSpPr>
        <p:spPr>
          <a:xfrm>
            <a:off x="7496175" y="5402479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ptos ExtraBold" panose="020B0004020202020204" pitchFamily="34" charset="0"/>
              </a:rPr>
              <a:t>Insert photo or graphic here</a:t>
            </a:r>
          </a:p>
        </p:txBody>
      </p:sp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7E611D00-9ACC-1902-BD61-3647F3BDC1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246C00A-3007-3785-FB47-81CFA091CDF6}"/>
              </a:ext>
            </a:extLst>
          </p:cNvPr>
          <p:cNvSpPr txBox="1">
            <a:spLocks/>
          </p:cNvSpPr>
          <p:nvPr/>
        </p:nvSpPr>
        <p:spPr>
          <a:xfrm>
            <a:off x="2273295" y="107854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FFFFFF"/>
                </a:solidFill>
                <a:latin typeface="Aptos" panose="020B0004020202020204"/>
              </a:rPr>
              <a:t>IV D.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</a:rPr>
              <a:t> NWCF Inventory Accountability Responsibilities, Confirmations (Page 9)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85C625-6007-CFA3-D926-AD920BB77DC5}"/>
              </a:ext>
            </a:extLst>
          </p:cNvPr>
          <p:cNvSpPr txBox="1"/>
          <p:nvPr/>
        </p:nvSpPr>
        <p:spPr>
          <a:xfrm>
            <a:off x="417558" y="2034197"/>
            <a:ext cx="855076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dirty="0">
                <a:solidFill>
                  <a:srgbClr val="FF0000"/>
                </a:solidFill>
                <a:latin typeface="Aptos" panose="020B0004020202020204"/>
              </a:rPr>
              <a:t>Separate</a:t>
            </a: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Aptos" panose="020B0004020202020204"/>
              </a:rPr>
              <a:t>from the annual W2W </a:t>
            </a: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requirement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Confirmation of NWCF materiel held by your organization as of date requested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Quarterly assessment in support of the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DoN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 WCF financial statements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Ernest Young (E&amp;Y) will be evaluating/auditing this quarters confirmations, which will be reviewed by the IPA for an opinion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Confirmation submission to </a:t>
            </a:r>
            <a:r>
              <a:rPr lang="en-US" u="sng" dirty="0">
                <a:latin typeface="Aptos" panose="020B0004020202020204"/>
                <a:hlinkClick r:id="rId3"/>
              </a:rPr>
              <a:t>NAVSUP-Confirmations@us.navy.mil</a:t>
            </a:r>
            <a:endParaRPr lang="en-US" dirty="0">
              <a:latin typeface="Aptos" panose="020B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7131514-1F10-2644-A350-D12CD3DA6C90}"/>
              </a:ext>
            </a:extLst>
          </p:cNvPr>
          <p:cNvSpPr/>
          <p:nvPr/>
        </p:nvSpPr>
        <p:spPr>
          <a:xfrm>
            <a:off x="-595236" y="3746345"/>
            <a:ext cx="309692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u="sng" dirty="0">
                <a:solidFill>
                  <a:schemeClr val="tx2"/>
                </a:solidFill>
                <a:latin typeface="Aptos" panose="020B0004020202020204"/>
              </a:rPr>
              <a:t>How</a:t>
            </a:r>
            <a:endParaRPr kumimoji="0" lang="en-US" sz="2800" b="1" i="0" u="sng" strike="noStrike" kern="1200" normalizeH="0" baseline="0" noProof="0" dirty="0">
              <a:solidFill>
                <a:schemeClr val="tx2"/>
              </a:solidFill>
              <a:uLnTx/>
              <a:uFillTx/>
              <a:latin typeface="Aptos" panose="020B00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35C766-F4E6-8879-4224-E11D857C7A63}"/>
              </a:ext>
            </a:extLst>
          </p:cNvPr>
          <p:cNvSpPr txBox="1"/>
          <p:nvPr/>
        </p:nvSpPr>
        <p:spPr>
          <a:xfrm>
            <a:off x="420747" y="4311322"/>
            <a:ext cx="713563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Report from your local system that is a complete asset listing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Report should be generated from local system NOT CAV RP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Attributes: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NIIN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Nomenclature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Quantity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Serial Number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Condition Code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3BE5C30-4B80-E53F-23DC-BEB7B5CB44F4}"/>
              </a:ext>
            </a:extLst>
          </p:cNvPr>
          <p:cNvSpPr/>
          <p:nvPr/>
        </p:nvSpPr>
        <p:spPr>
          <a:xfrm>
            <a:off x="-464396" y="1536679"/>
            <a:ext cx="2835243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u="sng" dirty="0">
                <a:solidFill>
                  <a:schemeClr val="tx2"/>
                </a:solidFill>
                <a:latin typeface="Aptos" panose="020B0004020202020204"/>
              </a:rPr>
              <a:t>What</a:t>
            </a:r>
            <a:endParaRPr kumimoji="0" lang="en-US" sz="2800" b="1" i="0" u="sng" strike="noStrike" kern="1200" normalizeH="0" baseline="0" noProof="0" dirty="0">
              <a:solidFill>
                <a:schemeClr val="tx2"/>
              </a:solidFill>
              <a:uLnTx/>
              <a:uFillTx/>
              <a:latin typeface="Aptos" panose="020B00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A3AA2061-5A00-ACD2-8D10-A81CB620F5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140" y="4463184"/>
            <a:ext cx="3234645" cy="1683067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0E3AC546-AF32-5C7F-D7B8-339781AF0676}"/>
              </a:ext>
            </a:extLst>
          </p:cNvPr>
          <p:cNvSpPr/>
          <p:nvPr/>
        </p:nvSpPr>
        <p:spPr>
          <a:xfrm>
            <a:off x="3817357" y="1145664"/>
            <a:ext cx="322367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chemeClr val="tx2"/>
                </a:solidFill>
                <a:latin typeface="Aptos" panose="020B0004020202020204"/>
              </a:rPr>
              <a:t>Confirmations</a:t>
            </a:r>
            <a:endParaRPr kumimoji="0" lang="en-US" sz="3200" b="1" i="0" u="none" strike="noStrike" kern="1200" normalizeH="0" baseline="0" noProof="0" dirty="0">
              <a:solidFill>
                <a:schemeClr val="tx2"/>
              </a:solidFill>
              <a:uLnTx/>
              <a:uFillTx/>
              <a:latin typeface="Aptos" panose="020B00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98715BC2-4FE4-1753-FD56-58C1993B59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324" y="1194244"/>
            <a:ext cx="3223676" cy="322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128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5077A-2F76-9ABC-7F50-102D80440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3">
            <a:extLst>
              <a:ext uri="{FF2B5EF4-FFF2-40B4-BE49-F238E27FC236}">
                <a16:creationId xmlns:a16="http://schemas.microsoft.com/office/drawing/2014/main" id="{9DAFBF7F-944A-0D38-861D-F10A242C2E66}"/>
              </a:ext>
            </a:extLst>
          </p:cNvPr>
          <p:cNvSpPr txBox="1">
            <a:spLocks/>
          </p:cNvSpPr>
          <p:nvPr/>
        </p:nvSpPr>
        <p:spPr>
          <a:xfrm>
            <a:off x="1047355" y="2087223"/>
            <a:ext cx="9458935" cy="3684588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>
            <a:lvl1pPr marL="168275" indent="-1682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2A7E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060"/>
              </a:buClr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4675" indent="-1143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A7E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1688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A7E"/>
              </a:buClr>
              <a:buFont typeface="Arial" panose="020B0604020202020204" pitchFamily="34" charset="0"/>
              <a:buChar char="‒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71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A7E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8275" marR="0" lvl="0" indent="-1682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A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400" b="0" i="0" u="sng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167B9CD-60CC-D013-5E38-12F0D35D25ED}"/>
              </a:ext>
            </a:extLst>
          </p:cNvPr>
          <p:cNvSpPr txBox="1">
            <a:spLocks/>
          </p:cNvSpPr>
          <p:nvPr/>
        </p:nvSpPr>
        <p:spPr>
          <a:xfrm>
            <a:off x="2235670" y="117330"/>
            <a:ext cx="9791283" cy="6867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j-ea"/>
                <a:cs typeface="Arial Bold" panose="020B0704020202020204" pitchFamily="34" charset="0"/>
              </a:rPr>
              <a:t>IV D. – NWCF Inventory Accountability Responsibilities, Audits (Page 9)</a:t>
            </a:r>
            <a:b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j-ea"/>
                <a:cs typeface="Arial Bold" panose="020B0704020202020204" pitchFamily="34" charset="0"/>
              </a:rPr>
            </a:b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/>
              <a:ea typeface="+mj-ea"/>
              <a:cs typeface="Arial Bold" panose="020B07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3A498B-A870-4BD9-A4D0-190A3B1D16BE}"/>
              </a:ext>
            </a:extLst>
          </p:cNvPr>
          <p:cNvSpPr txBox="1"/>
          <p:nvPr/>
        </p:nvSpPr>
        <p:spPr>
          <a:xfrm>
            <a:off x="7496175" y="5402479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ExtraBold" panose="020B0004020202020204" pitchFamily="34" charset="0"/>
                <a:ea typeface="+mn-ea"/>
                <a:cs typeface="+mn-cs"/>
              </a:rPr>
              <a:t>Insert photo or graphic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CBA268-2532-4AB6-10EE-F4D2C3F399DD}"/>
              </a:ext>
            </a:extLst>
          </p:cNvPr>
          <p:cNvSpPr txBox="1"/>
          <p:nvPr/>
        </p:nvSpPr>
        <p:spPr>
          <a:xfrm>
            <a:off x="383719" y="1710248"/>
            <a:ext cx="7893595" cy="4755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Contractor is subject to inventory audits by the Government or a third party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At Government’s discretion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Aptos" panose="02110004020202020204"/>
              </a:rPr>
              <a:t>Conduct existence and completeness (E&amp;C) visits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Book to Floor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Aptos" panose="02110004020202020204"/>
              </a:rPr>
              <a:t>Floor to Book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Conduct virtual inventory audit: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digital media images of ID plates showing part numbers and serial numbers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Contractors are required to provide documentation associated with CAV RP reportable materiel that is on-site or has been on-site during performance of the contract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Documentation maintained by the contractor through the course of the contract &amp; in support of the CAV RP SOW 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DD1348s, DD250s, DD1149s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CAV RP reportable inventory must be clearly marked or physically separated from other assets at facilities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Logo&#10;&#10;AI-generated content may be incorrect.">
            <a:extLst>
              <a:ext uri="{FF2B5EF4-FFF2-40B4-BE49-F238E27FC236}">
                <a16:creationId xmlns:a16="http://schemas.microsoft.com/office/drawing/2014/main" id="{937DF0FE-3CB0-2492-1DF9-B43010DD71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107" y="5954824"/>
            <a:ext cx="785846" cy="7858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426EC1-BB83-4E0F-0F96-1032159C0A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950" y="3429000"/>
            <a:ext cx="2503601" cy="25036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3F571D0-0C04-0713-0C79-3FD70B08FFF7}"/>
              </a:ext>
            </a:extLst>
          </p:cNvPr>
          <p:cNvSpPr/>
          <p:nvPr/>
        </p:nvSpPr>
        <p:spPr>
          <a:xfrm>
            <a:off x="2790655" y="1157101"/>
            <a:ext cx="307972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2D74"/>
                </a:solidFill>
                <a:effectLst/>
                <a:uLnTx/>
                <a:uFillTx/>
                <a:latin typeface="Aptos" panose="02110004020202020204"/>
              </a:rPr>
              <a:t>Inventory Audits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 w="12700">
                <a:solidFill>
                  <a:srgbClr val="002D74">
                    <a:lumMod val="75000"/>
                  </a:srgbClr>
                </a:solidFill>
                <a:prstDash val="solid"/>
              </a:ln>
              <a:pattFill prst="dkUpDiag">
                <a:fgClr>
                  <a:srgbClr val="002D74"/>
                </a:fgClr>
                <a:bgClr>
                  <a:srgbClr val="002D7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002D74">
                    <a:lumMod val="75000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0DF069-E4F5-A72E-2C99-59FE7DC1C0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130" y="1455633"/>
            <a:ext cx="3572270" cy="197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49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E9875-2340-A854-5659-81A72A83D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4B102431-3132-8443-A306-BAD150FACE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325" y="6083417"/>
            <a:ext cx="649999" cy="649999"/>
          </a:xfrm>
          <a:prstGeom prst="rect">
            <a:avLst/>
          </a:prstGeom>
        </p:spPr>
      </p:pic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974E5A41-430F-B1D6-2279-D5BE6288699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6477302"/>
            <a:ext cx="11296650" cy="0"/>
          </a:xfrm>
          <a:prstGeom prst="line">
            <a:avLst/>
          </a:prstGeom>
          <a:noFill/>
          <a:ln w="25400" algn="ctr">
            <a:solidFill>
              <a:srgbClr val="FECB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B94B5633-53B3-BB2D-1298-CFF566715EB2}"/>
              </a:ext>
            </a:extLst>
          </p:cNvPr>
          <p:cNvSpPr txBox="1">
            <a:spLocks/>
          </p:cNvSpPr>
          <p:nvPr/>
        </p:nvSpPr>
        <p:spPr>
          <a:xfrm>
            <a:off x="2227576" y="196031"/>
            <a:ext cx="10098536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</a:rPr>
              <a:t>IV E. Reconciliation Requirements, LDD – Loss, Damaged, Destroyed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</a:rPr>
              <a:t>(Page 9-10)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 panose="020B0704020202020204" pitchFamily="34" charset="0"/>
                <a:ea typeface="+mj-ea"/>
                <a:cs typeface="Arial Bold" panose="020B0704020202020204" pitchFamily="34" charset="0"/>
              </a:rPr>
            </a:b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ExtraBold" panose="020B0004020202020204" pitchFamily="34" charset="0"/>
              <a:ea typeface="+mj-ea"/>
              <a:cs typeface="Arial Bold" panose="020B07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C45CA3-A7B8-7662-AC0F-9FB8EA08C22F}"/>
              </a:ext>
            </a:extLst>
          </p:cNvPr>
          <p:cNvSpPr txBox="1"/>
          <p:nvPr/>
        </p:nvSpPr>
        <p:spPr>
          <a:xfrm>
            <a:off x="178676" y="1637879"/>
            <a:ext cx="765578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Aptos"/>
              </a:rPr>
              <a:t>When contractors are responsible for acknowledging inventory loss: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600" b="1" u="sng" dirty="0">
                <a:latin typeface="Aptos"/>
              </a:rPr>
              <a:t> </a:t>
            </a:r>
            <a:r>
              <a:rPr lang="en-US" sz="1600" b="1" u="sng" dirty="0">
                <a:solidFill>
                  <a:srgbClr val="FF0000"/>
                </a:solidFill>
                <a:latin typeface="Aptos"/>
              </a:rPr>
              <a:t>Within 5 days </a:t>
            </a:r>
            <a:r>
              <a:rPr lang="en-US" sz="1600" dirty="0">
                <a:solidFill>
                  <a:srgbClr val="000000"/>
                </a:solidFill>
                <a:latin typeface="Aptos"/>
              </a:rPr>
              <a:t>of receipt of audit or physical inventory after action-report findings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sz="1600" dirty="0">
              <a:solidFill>
                <a:srgbClr val="000000"/>
              </a:solidFill>
              <a:latin typeface="Aptos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600" b="1" u="sng" dirty="0">
                <a:latin typeface="Aptos"/>
              </a:rPr>
              <a:t> </a:t>
            </a:r>
            <a:r>
              <a:rPr lang="en-US" sz="1600" b="1" u="sng" dirty="0">
                <a:solidFill>
                  <a:srgbClr val="FF0000"/>
                </a:solidFill>
                <a:latin typeface="Aptos"/>
              </a:rPr>
              <a:t>Within 5 days </a:t>
            </a:r>
            <a:r>
              <a:rPr lang="en-US" sz="1600" dirty="0">
                <a:solidFill>
                  <a:srgbClr val="000000"/>
                </a:solidFill>
                <a:latin typeface="Aptos"/>
              </a:rPr>
              <a:t>after the CAV Analyst notifies the contractor of lost Stock-In-Transit due to non-receipt or outbound shipments with invalid or no POS</a:t>
            </a:r>
          </a:p>
          <a:p>
            <a:pPr lvl="1">
              <a:defRPr/>
            </a:pPr>
            <a:endParaRPr lang="en-US" sz="1600" dirty="0">
              <a:solidFill>
                <a:srgbClr val="000000"/>
              </a:solidFill>
              <a:latin typeface="Apto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b="1" u="sng" dirty="0">
                <a:solidFill>
                  <a:schemeClr val="tx2"/>
                </a:solidFill>
                <a:latin typeface="Aptos"/>
              </a:rPr>
              <a:t>Submitting LDD: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b="1" u="sng" dirty="0">
              <a:solidFill>
                <a:schemeClr val="tx2"/>
              </a:solidFill>
              <a:latin typeface="Aptos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</a:rPr>
              <a:t>The contractor is responsible for submitting a written request for relief of liability to their DCMA rep.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</a:rPr>
              <a:t>Report the loss through the Government Furnished Property (GFP) module of the Procurement Integrated Enterprise Environment (PIEE) – 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</a:rPr>
              <a:t>DFARS 252.245-7005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</a:rPr>
              <a:t>Must provide a copy of the request to your CAV Analyst and PCO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Aptos"/>
              </a:rPr>
              <a:t>CAV Analyst will update CAV RP inventory balances after receiving a copy of the written LDD resolution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03FE43-9EEB-4977-9C69-E8F293734E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599" y="2838799"/>
            <a:ext cx="3901204" cy="249180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2C28BCF-9EAD-9591-08CF-7F8CB050BCB6}"/>
              </a:ext>
            </a:extLst>
          </p:cNvPr>
          <p:cNvSpPr/>
          <p:nvPr/>
        </p:nvSpPr>
        <p:spPr>
          <a:xfrm>
            <a:off x="2394955" y="1130037"/>
            <a:ext cx="319778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u="sng" dirty="0">
                <a:solidFill>
                  <a:schemeClr val="tx2"/>
                </a:solidFill>
                <a:latin typeface="Aptos"/>
              </a:rPr>
              <a:t>Inventory Losses</a:t>
            </a:r>
            <a:endParaRPr kumimoji="0" lang="en-US" sz="2800" b="1" i="0" u="sng" strike="noStrike" kern="1200" normalizeH="0" baseline="0" noProof="0" dirty="0">
              <a:solidFill>
                <a:schemeClr val="tx2"/>
              </a:solidFill>
              <a:uLnTx/>
              <a:uFillTx/>
              <a:latin typeface="Apto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088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7D94B-9404-3CB2-2B7C-E2585C4C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00CA8698-7334-2AE2-7C51-87CD7A5B5C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75396C9-1FC8-9499-6571-FE849BB63496}"/>
              </a:ext>
            </a:extLst>
          </p:cNvPr>
          <p:cNvSpPr txBox="1">
            <a:spLocks/>
          </p:cNvSpPr>
          <p:nvPr/>
        </p:nvSpPr>
        <p:spPr>
          <a:xfrm>
            <a:off x="2284866" y="89054"/>
            <a:ext cx="9907134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</a:rPr>
              <a:t>IV F. In-Transit Accountability (NITA) (Page 10-11)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</a:rPr>
              <a:t>Overview &amp; Quantifiable Aspects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 panose="020B0704020202020204" pitchFamily="34" charset="0"/>
                <a:ea typeface="+mj-ea"/>
                <a:cs typeface="Arial Bold" panose="020B0704020202020204" pitchFamily="34" charset="0"/>
              </a:rPr>
            </a:b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ExtraBold" panose="020B0004020202020204" pitchFamily="34" charset="0"/>
              <a:ea typeface="+mj-ea"/>
              <a:cs typeface="Arial Bold" panose="020B07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DC9FC1-2685-C353-75E1-BCFE71D1C21C}"/>
              </a:ext>
            </a:extLst>
          </p:cNvPr>
          <p:cNvSpPr txBox="1"/>
          <p:nvPr/>
        </p:nvSpPr>
        <p:spPr>
          <a:xfrm>
            <a:off x="392517" y="1305748"/>
            <a:ext cx="756025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Contractors must access NITA at a minimum of once every </a:t>
            </a:r>
            <a:r>
              <a:rPr kumimoji="0" lang="en-US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</a:rPr>
              <a:t>seven (7) calendar days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Responses for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classified/sensitive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materiel are due within </a:t>
            </a:r>
            <a:r>
              <a:rPr kumimoji="0" lang="en-US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</a:rPr>
              <a:t>seven (7) calendar days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Proof of shipments (POS)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Proof of receipt (POR)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On-hand acknowledgement (OHA)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Responses for all other </a:t>
            </a:r>
            <a:r>
              <a:rPr lang="en-US" b="1" dirty="0">
                <a:solidFill>
                  <a:srgbClr val="000000"/>
                </a:solidFill>
                <a:latin typeface="Aptos" panose="020B0004020202020204"/>
              </a:rPr>
              <a:t>non-classified</a:t>
            </a: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materiel are due within </a:t>
            </a:r>
            <a:r>
              <a:rPr kumimoji="0" lang="en-US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</a:rPr>
              <a:t>30 calendar days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If a POS, POR, or OHA remains unresolved for </a:t>
            </a:r>
            <a:r>
              <a:rPr kumimoji="0" lang="en-US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</a:rPr>
              <a:t>60 calendar days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, the contractor must process a transaction or submit an LDD.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Any </a:t>
            </a: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r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eceipt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 transaction errors must be corrected </a:t>
            </a:r>
            <a:r>
              <a:rPr kumimoji="0" lang="en-US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</a:rPr>
              <a:t>within 30 days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 of the original transaction.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Responses to open Stock In-Transit inquiries by NAVSUP are required no later than the </a:t>
            </a:r>
            <a:r>
              <a:rPr kumimoji="0" lang="en-US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</a:rPr>
              <a:t>next working business day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.</a:t>
            </a:r>
          </a:p>
        </p:txBody>
      </p:sp>
      <p:pic>
        <p:nvPicPr>
          <p:cNvPr id="15" name="Picture 2" descr="Government Agencies Delivery Service">
            <a:extLst>
              <a:ext uri="{FF2B5EF4-FFF2-40B4-BE49-F238E27FC236}">
                <a16:creationId xmlns:a16="http://schemas.microsoft.com/office/drawing/2014/main" id="{331FFF87-BCC4-5B30-2E0B-CCB23E09E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994" y="2456121"/>
            <a:ext cx="3885959" cy="2185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873337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52DD9-7BDC-1C07-D14A-409F0FEE5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9B239D61-60D1-9609-11C2-687D6985B712}"/>
              </a:ext>
            </a:extLst>
          </p:cNvPr>
          <p:cNvSpPr txBox="1">
            <a:spLocks/>
          </p:cNvSpPr>
          <p:nvPr/>
        </p:nvSpPr>
        <p:spPr>
          <a:xfrm>
            <a:off x="2433575" y="535905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endParaRPr lang="en-US" sz="2800" dirty="0">
              <a:latin typeface="Aptos ExtraBold" panose="020B0004020202020204" pitchFamily="34" charset="0"/>
            </a:endParaRPr>
          </a:p>
        </p:txBody>
      </p:sp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AD57B55C-165A-56EC-862E-9866C0F4E6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9DFE304D-2910-2882-5C84-43289395ADB0}"/>
              </a:ext>
            </a:extLst>
          </p:cNvPr>
          <p:cNvSpPr txBox="1">
            <a:spLocks/>
          </p:cNvSpPr>
          <p:nvPr/>
        </p:nvSpPr>
        <p:spPr>
          <a:xfrm>
            <a:off x="2304650" y="53070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</a:rPr>
              <a:t>IV G. DD Form 1348-1A (Page 11)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</a:rPr>
              <a:t>Overview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 panose="020B0704020202020204" pitchFamily="34" charset="0"/>
                <a:ea typeface="+mj-ea"/>
                <a:cs typeface="Arial Bold" panose="020B0704020202020204" pitchFamily="34" charset="0"/>
              </a:rPr>
            </a:b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ExtraBold" panose="020B0004020202020204" pitchFamily="34" charset="0"/>
              <a:ea typeface="+mj-ea"/>
              <a:cs typeface="Arial Bold" panose="020B07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DEBE4D6-4745-7D23-4EFC-4F708C4FFAFE}"/>
              </a:ext>
            </a:extLst>
          </p:cNvPr>
          <p:cNvSpPr txBox="1"/>
          <p:nvPr/>
        </p:nvSpPr>
        <p:spPr>
          <a:xfrm>
            <a:off x="466336" y="1198190"/>
            <a:ext cx="5301342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110004020202020204"/>
              </a:rPr>
              <a:t>Documentation is Key: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DD Form 1348-1A is the only authorized shipment form for CAV RP Reporting.</a:t>
            </a:r>
            <a:endParaRPr lang="en-US" dirty="0">
              <a:solidFill>
                <a:srgbClr val="000000"/>
              </a:solidFill>
              <a:latin typeface="Aptos" panose="02110004020202020204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DD-250 &amp; DD-1149 are not permitted </a:t>
            </a:r>
            <a:r>
              <a:rPr lang="en-US" dirty="0">
                <a:solidFill>
                  <a:srgbClr val="000000"/>
                </a:solidFill>
                <a:latin typeface="Aptos" panose="02110004020202020204"/>
              </a:rPr>
              <a:t>with shipments from CAV RP reporting contracts</a:t>
            </a:r>
          </a:p>
          <a:p>
            <a:pPr lvl="1"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110004020202020204"/>
              </a:rPr>
              <a:t>Single Unit Shipment: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Place one DD1348 on this inside of the container and one on the outside 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110004020202020204"/>
              </a:rPr>
              <a:t>Bulk Shipment Packaging: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Place DD1348 on the outside and inside of each individual unit container and a third DD1348 on the outside of the multi pack container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ptos" panose="02110004020202020204"/>
              </a:rPr>
              <a:t>Up to 10 units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9" name="Picture 2" descr="What Does it Mean to be a Government Approved Freight Forwarder? - Alaska  Air Forwarding">
            <a:extLst>
              <a:ext uri="{FF2B5EF4-FFF2-40B4-BE49-F238E27FC236}">
                <a16:creationId xmlns:a16="http://schemas.microsoft.com/office/drawing/2014/main" id="{A17AC436-3AC6-EEFE-A7DC-D76F2BAA1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45834"/>
            <a:ext cx="5407435" cy="27561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16162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CB4FB-9288-DD62-A438-0D9BF6D97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5FB587BD-D67D-7637-AAF0-475BA52B33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42766EA-BCC7-8846-AB31-E7745764483D}"/>
              </a:ext>
            </a:extLst>
          </p:cNvPr>
          <p:cNvSpPr txBox="1">
            <a:spLocks/>
          </p:cNvSpPr>
          <p:nvPr/>
        </p:nvSpPr>
        <p:spPr>
          <a:xfrm>
            <a:off x="2284017" y="311598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</a:rPr>
              <a:t>IV H. Direct Ship (Page 11-12)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72F6BD-C43C-55E7-4410-3234F6AFE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1978" y="2205795"/>
            <a:ext cx="4349172" cy="244640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A6BEF09-9B40-89D8-D8F6-34B406AB800C}"/>
              </a:ext>
            </a:extLst>
          </p:cNvPr>
          <p:cNvGrpSpPr/>
          <p:nvPr/>
        </p:nvGrpSpPr>
        <p:grpSpPr>
          <a:xfrm>
            <a:off x="339095" y="1441132"/>
            <a:ext cx="6945763" cy="5416868"/>
            <a:chOff x="126312" y="1321972"/>
            <a:chExt cx="6945763" cy="5416868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E4361F9-F89C-399E-B632-9B69429547C7}"/>
                </a:ext>
              </a:extLst>
            </p:cNvPr>
            <p:cNvGrpSpPr/>
            <p:nvPr/>
          </p:nvGrpSpPr>
          <p:grpSpPr>
            <a:xfrm>
              <a:off x="126312" y="1321972"/>
              <a:ext cx="6945763" cy="5416868"/>
              <a:chOff x="190320" y="1352751"/>
              <a:chExt cx="6945763" cy="5416868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1DCA9E5-C3EE-36DF-81CE-519B7FC47171}"/>
                  </a:ext>
                </a:extLst>
              </p:cNvPr>
              <p:cNvSpPr txBox="1"/>
              <p:nvPr/>
            </p:nvSpPr>
            <p:spPr>
              <a:xfrm>
                <a:off x="190320" y="1352751"/>
                <a:ext cx="6945763" cy="54168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US" sz="2000" b="1" i="0" u="sng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Aptos" panose="020B0004020202020204"/>
                  </a:rPr>
                  <a:t>Timely and Efficient: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/>
                  </a:rPr>
                  <a:t>Direct ship is designed to ensure critical repaired “A” condition assets are directly delivered to the Navy end-user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/>
                </a:endParaRPr>
              </a:p>
              <a:p>
                <a:pPr marR="0" lvl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en-US" dirty="0">
                    <a:solidFill>
                      <a:srgbClr val="000000"/>
                    </a:solidFill>
                    <a:latin typeface="Aptos" panose="020B0004020202020204"/>
                  </a:rPr>
                  <a:t>Contractor facility </a:t>
                </a:r>
                <a:r>
                  <a:rPr lang="en-US" dirty="0">
                    <a:solidFill>
                      <a:srgbClr val="000000"/>
                    </a:solidFill>
                    <a:latin typeface="Aptos" panose="020B0004020202020204"/>
                    <a:sym typeface="Wingdings" panose="05000000000000000000" pitchFamily="2" charset="2"/>
                  </a:rPr>
                  <a:t>  supply depot   fleet activity</a:t>
                </a: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/>
                </a:endParaRP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800" b="1" i="0" u="sng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/>
                  </a:rPr>
                  <a:t>Does not apply 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/>
                  </a:rPr>
                  <a:t>to Performance-Based Logistics (PBL) or Mini-Stock Point contract.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/>
                </a:endParaRP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US" sz="2000" b="1" i="0" u="sng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Aptos" panose="020B0004020202020204"/>
                  </a:rPr>
                  <a:t>24-Hour Rule: 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/>
                  </a:rPr>
                  <a:t>After reporting the transaction, you are required to wait up to 24 hours before </a:t>
                </a: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/>
                  </a:rPr>
                  <a:t>physically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/>
                  </a:rPr>
                  <a:t> shipping the item.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dirty="0">
                    <a:latin typeface="Aptos" panose="020B0004020202020204"/>
                  </a:rPr>
                  <a:t>DCMA inspection and acceptance are still required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/>
                </a:endParaRP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/>
                  </a:rPr>
                  <a:t>Shipment guidelines </a:t>
                </a:r>
                <a:r>
                  <a:rPr lang="en-US" dirty="0">
                    <a:solidFill>
                      <a:srgbClr val="000000"/>
                    </a:solidFill>
                    <a:latin typeface="Aptos" panose="020B0004020202020204"/>
                  </a:rPr>
                  <a:t>are 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/>
                  </a:rPr>
                  <a:t>provided in the Requisition Report if there is an existing requirement 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dirty="0">
                    <a:solidFill>
                      <a:srgbClr val="000000"/>
                    </a:solidFill>
                    <a:latin typeface="Aptos" panose="020B0004020202020204"/>
                  </a:rPr>
                  <a:t>If no existing requirement – ship materiel per the </a:t>
                </a:r>
                <a:r>
                  <a:rPr lang="en-US" dirty="0" err="1">
                    <a:solidFill>
                      <a:srgbClr val="000000"/>
                    </a:solidFill>
                    <a:latin typeface="Aptos" panose="020B0004020202020204"/>
                  </a:rPr>
                  <a:t>DoDAAC</a:t>
                </a:r>
                <a:r>
                  <a:rPr lang="en-US" dirty="0">
                    <a:solidFill>
                      <a:srgbClr val="000000"/>
                    </a:solidFill>
                    <a:latin typeface="Aptos" panose="020B0004020202020204"/>
                  </a:rPr>
                  <a:t> specified in the repair contract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/>
                </a:endParaRP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FE0B3834-9F95-CAE7-B55B-10AE263758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193188" y="2565595"/>
                <a:ext cx="1362808" cy="21980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9F08F6CC-8CC9-FF13-8C5C-4870D9F376D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193188" y="2605160"/>
                <a:ext cx="1330569" cy="137746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694D9DE-6CCA-82AE-49E6-03A70EA80039}"/>
                </a:ext>
              </a:extLst>
            </p:cNvPr>
            <p:cNvSpPr txBox="1"/>
            <p:nvPr/>
          </p:nvSpPr>
          <p:spPr>
            <a:xfrm>
              <a:off x="937684" y="2358195"/>
              <a:ext cx="5490139" cy="52991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61057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22AFE-4302-484E-4335-6AD9D6888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B0B6AE28-958E-5E9D-6038-79BE880B72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BC0A959-89FF-A80C-DEE9-DAD6CB8EDF3D}"/>
              </a:ext>
            </a:extLst>
          </p:cNvPr>
          <p:cNvSpPr txBox="1">
            <a:spLocks/>
          </p:cNvSpPr>
          <p:nvPr/>
        </p:nvSpPr>
        <p:spPr>
          <a:xfrm>
            <a:off x="2423522" y="89054"/>
            <a:ext cx="9877751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</a:rPr>
              <a:t>IV I. Materiel Returns and Navy Transportation</a:t>
            </a:r>
            <a:b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</a:rPr>
            </a:b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</a:rPr>
              <a:t>(Pages 12-15)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603DD5-4E13-47EC-6707-238277407476}"/>
              </a:ext>
            </a:extLst>
          </p:cNvPr>
          <p:cNvSpPr txBox="1"/>
          <p:nvPr/>
        </p:nvSpPr>
        <p:spPr>
          <a:xfrm>
            <a:off x="320398" y="1144234"/>
            <a:ext cx="8791704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b="1" i="0" u="sng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ptos" panose="020B0004020202020204"/>
              </a:rPr>
              <a:t>Follow Disposition Instructions from NAVSUP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Material not on contract or authorized for repair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Materiel beyond economical repair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Requisitions</a:t>
            </a: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1" i="0" u="sng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ptos" panose="020B000402020202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b="1" i="0" u="sng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ptos" panose="020B0004020202020204"/>
              </a:rPr>
              <a:t>Utilize Government Transportation – ATAC </a:t>
            </a:r>
            <a:endParaRPr lang="en-US" b="1" u="sng" dirty="0">
              <a:solidFill>
                <a:schemeClr val="accent2"/>
              </a:solidFill>
              <a:latin typeface="Aptos" panose="020B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Responsibility – delivery and</a:t>
            </a: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 pick up of Navy assets to and from Contractor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Sends contractor shipping labels and assigns subcontracted transporter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b="1" i="0" u="sng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ptos" panose="020B0004020202020204"/>
              </a:rPr>
              <a:t>Documentation is Critical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DD1348-1A, S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DR – Qty or NIIN</a:t>
            </a: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 discrepancy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lvl="0">
              <a:defRPr/>
            </a:pPr>
            <a:r>
              <a:rPr lang="en-US" b="1" u="sng" dirty="0">
                <a:solidFill>
                  <a:schemeClr val="accent2"/>
                </a:solidFill>
                <a:latin typeface="Aptos" panose="020B0004020202020204"/>
              </a:rPr>
              <a:t>Proper Packaging and Preservation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When possible, consolidate units of same material going to same location 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b="1" i="0" u="sng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ptos" panose="020B0004020202020204"/>
              </a:rPr>
              <a:t>Emergency Shipments: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Shipments that must leave repair facility prior to next ATAC pickup</a:t>
            </a: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Contact DCMA </a:t>
            </a: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rep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,</a:t>
            </a: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 shipment transaction in CAV RP, contact ATAC: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7:00AM-4:30PM  PST </a:t>
            </a: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– Advise an urgent pick up 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  <a:hlinkClick r:id="rId3"/>
              </a:rPr>
              <a:t>ATACCustomer</a:t>
            </a:r>
            <a:r>
              <a:rPr lang="en-US" dirty="0">
                <a:solidFill>
                  <a:srgbClr val="000000"/>
                </a:solidFill>
                <a:latin typeface="Aptos" panose="020B0004020202020204"/>
                <a:hlinkClick r:id="rId3"/>
              </a:rPr>
              <a:t>Service@us.navy.mil</a:t>
            </a: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 | (619) 545-6129; (619) 545-7059</a:t>
            </a: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lvl="1"/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CFB6090-96DE-4949-FA5A-DAF0885E1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9089" y="1762705"/>
            <a:ext cx="3419525" cy="33325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41878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6F6C3-7C4A-C60D-737C-07F68AF8E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4805BB76-0C2C-1CDB-0C81-E49F5179C4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5B9BD8B-E81C-974F-3710-BCC792896523}"/>
              </a:ext>
            </a:extLst>
          </p:cNvPr>
          <p:cNvSpPr txBox="1">
            <a:spLocks/>
          </p:cNvSpPr>
          <p:nvPr/>
        </p:nvSpPr>
        <p:spPr>
          <a:xfrm>
            <a:off x="2309872" y="89054"/>
            <a:ext cx="9781089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</a:rPr>
              <a:t>IV J.</a:t>
            </a:r>
            <a:r>
              <a:rPr lang="en-US" sz="3200" dirty="0">
                <a:solidFill>
                  <a:srgbClr val="FFFFFF"/>
                </a:solidFill>
                <a:latin typeface="Aptos" panose="02110004020202020204"/>
              </a:rPr>
              <a:t> –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</a:rPr>
              <a:t> Requisition Processing/ Shop-Repairable Assembly (SRA) Requisitioning (When Applicable) (Pages 16-17)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 panose="020B0704020202020204" pitchFamily="34" charset="0"/>
                <a:ea typeface="+mj-ea"/>
                <a:cs typeface="Arial Bold" panose="020B0704020202020204" pitchFamily="34" charset="0"/>
              </a:rPr>
            </a:b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ExtraBold" panose="020B0004020202020204" pitchFamily="34" charset="0"/>
              <a:ea typeface="+mj-ea"/>
              <a:cs typeface="Arial Bold" panose="020B07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168B21-09A8-8673-4343-6411A435AF20}"/>
              </a:ext>
            </a:extLst>
          </p:cNvPr>
          <p:cNvSpPr txBox="1"/>
          <p:nvPr/>
        </p:nvSpPr>
        <p:spPr>
          <a:xfrm>
            <a:off x="404961" y="1157240"/>
            <a:ext cx="5930953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b="1" u="sng" dirty="0">
                <a:solidFill>
                  <a:schemeClr val="accent2"/>
                </a:solidFill>
                <a:latin typeface="Aptos" panose="020B0004020202020204"/>
              </a:rPr>
              <a:t>Purpose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sng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ptos" panose="020B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Describe the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 process for how to respond to and fulfill direct orders (requisitions) from the government for the inventory being held.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Contractors are required to use the Government Furnished Materiel (GFM) creation tile when requesting a Shop-Repairable Assembly (SRA) to complete a next higher assembly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Active Monitoring of Requisitions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PBL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Mini-Stock Point (MSP)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ptos" panose="020B0004020202020204"/>
              </a:rPr>
              <a:t>Direct Ship</a:t>
            </a: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Acknowledge and Respond to Requisitions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Order Fulfillment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Shipment Prep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BB1EBA9-8FDF-FE05-1D0F-2D3F1551E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0531" y="2304152"/>
            <a:ext cx="5236332" cy="3134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2807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D8935-7132-B634-5D51-84BDF6D29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75D8E45F-C6CA-E920-58D7-0A41811D3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325" y="6083417"/>
            <a:ext cx="649999" cy="649999"/>
          </a:xfrm>
          <a:prstGeom prst="rect">
            <a:avLst/>
          </a:prstGeom>
        </p:spPr>
      </p:pic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CFB50643-0137-8567-D123-C67899DA9A7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6477302"/>
            <a:ext cx="11296650" cy="0"/>
          </a:xfrm>
          <a:prstGeom prst="line">
            <a:avLst/>
          </a:prstGeom>
          <a:noFill/>
          <a:ln w="25400" algn="ctr">
            <a:solidFill>
              <a:srgbClr val="FECB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7E83F5A0-E3B4-4D13-44FE-BD664DA7F167}"/>
              </a:ext>
            </a:extLst>
          </p:cNvPr>
          <p:cNvSpPr txBox="1">
            <a:spLocks/>
          </p:cNvSpPr>
          <p:nvPr/>
        </p:nvSpPr>
        <p:spPr>
          <a:xfrm>
            <a:off x="2337304" y="124584"/>
            <a:ext cx="9117461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</a:rPr>
              <a:t>IV 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</a:rPr>
              <a:t>V. Dawn Of Time (“DOT”) Inventory Applicable To New CAV RP Reporters (Page 17-18)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 panose="020B0704020202020204" pitchFamily="34" charset="0"/>
                <a:ea typeface="+mj-ea"/>
                <a:cs typeface="Arial Bold" panose="020B0704020202020204" pitchFamily="34" charset="0"/>
              </a:rPr>
            </a:b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ExtraBold" panose="020B0004020202020204" pitchFamily="34" charset="0"/>
              <a:ea typeface="+mj-ea"/>
              <a:cs typeface="Arial Bold" panose="020B07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06D4F9-AE8C-53CE-02CA-0F394D898487}"/>
              </a:ext>
            </a:extLst>
          </p:cNvPr>
          <p:cNvSpPr txBox="1"/>
          <p:nvPr/>
        </p:nvSpPr>
        <p:spPr>
          <a:xfrm>
            <a:off x="395618" y="1433192"/>
            <a:ext cx="675241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u="sng" dirty="0">
                <a:solidFill>
                  <a:schemeClr val="accent2"/>
                </a:solidFill>
                <a:latin typeface="Aptos" panose="02110004020202020204"/>
              </a:rPr>
              <a:t>Purpose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One-time entry criteria for contractors being onboarded into the CAV RP system for the </a:t>
            </a: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first time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b="1" u="sng" dirty="0">
                <a:solidFill>
                  <a:schemeClr val="accent2"/>
                </a:solidFill>
                <a:latin typeface="Aptos" panose="02110004020202020204"/>
              </a:rPr>
              <a:t>Requirements</a:t>
            </a:r>
            <a:endParaRPr kumimoji="0" lang="en-US" sz="2000" b="1" i="0" u="sng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ptos" panose="02110004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Roll Forward of Inventory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Report inventory count to CAV Analyst </a:t>
            </a: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</a:rPr>
              <a:t>1 week</a:t>
            </a:r>
            <a:r>
              <a:rPr kumimoji="0" lang="en-US" sz="16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</a:rPr>
              <a:t> 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prior to scheduled implementation on to CAV RP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CAV RP User identification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Aptos" panose="02110004020202020204"/>
              </a:rPr>
              <a:t>At minimum, a primary and alternate CAV RP point of contact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User requirements – PKI, SAAR, Navy User agreement, Cyber Security training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Inventory management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Contractor will assist CAV RP Analyst with loading initial inventory  from local accountable record of inventory into CAV RP </a:t>
            </a:r>
          </a:p>
        </p:txBody>
      </p:sp>
      <p:pic>
        <p:nvPicPr>
          <p:cNvPr id="16" name="Picture 2" descr="Purple Team Icon , Png Download - Users Icon Font Awesome, Transparent Png  - kindpng">
            <a:extLst>
              <a:ext uri="{FF2B5EF4-FFF2-40B4-BE49-F238E27FC236}">
                <a16:creationId xmlns:a16="http://schemas.microsoft.com/office/drawing/2014/main" id="{9AFE689B-EFB1-4B8C-DB87-8791A596B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567" y="2144632"/>
            <a:ext cx="3042581" cy="2568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54374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81B98-DF82-E603-3681-4171865DC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F9F1BE36-0FC5-1431-27B0-452500676ED6}"/>
              </a:ext>
            </a:extLst>
          </p:cNvPr>
          <p:cNvSpPr txBox="1">
            <a:spLocks/>
          </p:cNvSpPr>
          <p:nvPr/>
        </p:nvSpPr>
        <p:spPr>
          <a:xfrm>
            <a:off x="2342134" y="343838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sz="3200" dirty="0">
                <a:latin typeface="Aptos ExtraBold" panose="020B0004020202020204" pitchFamily="34" charset="0"/>
              </a:rPr>
              <a:t>CAV SOW Overview</a:t>
            </a:r>
          </a:p>
        </p:txBody>
      </p:sp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85B4339F-1E42-C67E-E14A-C810F24C7A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09EFCB-D561-9231-5D03-978811D4E983}"/>
              </a:ext>
            </a:extLst>
          </p:cNvPr>
          <p:cNvSpPr txBox="1"/>
          <p:nvPr/>
        </p:nvSpPr>
        <p:spPr>
          <a:xfrm>
            <a:off x="7496175" y="5402479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ptos ExtraBold" panose="020B0004020202020204" pitchFamily="34" charset="0"/>
              </a:rPr>
              <a:t>Insert photo or graphic here</a:t>
            </a:r>
          </a:p>
        </p:txBody>
      </p:sp>
      <p:sp>
        <p:nvSpPr>
          <p:cNvPr id="8" name="Content Placeholder 13">
            <a:extLst>
              <a:ext uri="{FF2B5EF4-FFF2-40B4-BE49-F238E27FC236}">
                <a16:creationId xmlns:a16="http://schemas.microsoft.com/office/drawing/2014/main" id="{8BA5F7C5-FE82-467A-D179-BF868D47BAEF}"/>
              </a:ext>
            </a:extLst>
          </p:cNvPr>
          <p:cNvSpPr txBox="1">
            <a:spLocks/>
          </p:cNvSpPr>
          <p:nvPr/>
        </p:nvSpPr>
        <p:spPr>
          <a:xfrm>
            <a:off x="461730" y="1530794"/>
            <a:ext cx="5049849" cy="3796411"/>
          </a:xfrm>
          <a:prstGeom prst="rect">
            <a:avLst/>
          </a:prstGeom>
        </p:spPr>
        <p:txBody>
          <a:bodyPr vert="horz" lIns="0" tIns="0" rIns="0" bIns="45720" rtlCol="0" anchor="t">
            <a:noAutofit/>
          </a:bodyPr>
          <a:lstStyle>
            <a:lvl1pPr marL="168275" indent="-1682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2A7E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060"/>
              </a:buClr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4675" indent="-1143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A7E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1688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A7E"/>
              </a:buClr>
              <a:buFont typeface="Arial" panose="020B0604020202020204" pitchFamily="34" charset="0"/>
              <a:buChar char="‒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71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A7E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A7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/>
              </a:rPr>
              <a:t>Objective: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Understanding the FY26 CAV SOW's Purpose 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A7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A7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/>
              </a:rPr>
              <a:t>Updates: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Highlight Key Changes from FY25 to FY26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A7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A7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/>
              </a:rPr>
              <a:t>Framework: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Breakdown of the SOW at a high-level overview</a:t>
            </a:r>
          </a:p>
          <a:p>
            <a:pPr lvl="3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Aptos" panose="020B0004020202020204"/>
              </a:rPr>
              <a:t>Upcoming presentations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 to cover topics in detail</a:t>
            </a:r>
          </a:p>
          <a:p>
            <a:pPr lvl="3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Aptos" panose="020B0004020202020204"/>
              </a:rPr>
              <a:t>QR Code – questions </a:t>
            </a:r>
          </a:p>
          <a:p>
            <a:pPr lvl="3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517086-800C-1B11-E5BD-69A3C105C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3924" y="1317799"/>
            <a:ext cx="4947613" cy="46548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F847142-BA78-7AA0-B93A-1F437BC503E3}"/>
              </a:ext>
            </a:extLst>
          </p:cNvPr>
          <p:cNvSpPr txBox="1"/>
          <p:nvPr/>
        </p:nvSpPr>
        <p:spPr>
          <a:xfrm>
            <a:off x="129396" y="5436944"/>
            <a:ext cx="62509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CAV RP SOW Link: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  <a:hlinkClick r:id="rId4"/>
              </a:rPr>
              <a:t>https://www.navsup.navy.mil/NAVSUP-Enterprise/NAVSUP-Weapon-Systems-Support/Provisions-Instructions-and-Contract/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22206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2A483-7DF5-BA8B-316D-E3D8E8066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5A75616-581F-764C-0A24-CFCD6B100517}"/>
              </a:ext>
            </a:extLst>
          </p:cNvPr>
          <p:cNvSpPr txBox="1">
            <a:spLocks/>
          </p:cNvSpPr>
          <p:nvPr/>
        </p:nvSpPr>
        <p:spPr>
          <a:xfrm>
            <a:off x="2433575" y="535905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endParaRPr lang="en-US" sz="2800" dirty="0">
              <a:latin typeface="Aptos ExtraBold" panose="020B0004020202020204" pitchFamily="34" charset="0"/>
            </a:endParaRPr>
          </a:p>
        </p:txBody>
      </p:sp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67D0D602-AA57-48CB-8CCF-FB63061C8D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D71B232-E22A-204A-7886-9595EF5EAAF4}"/>
              </a:ext>
            </a:extLst>
          </p:cNvPr>
          <p:cNvSpPr txBox="1">
            <a:spLocks/>
          </p:cNvSpPr>
          <p:nvPr/>
        </p:nvSpPr>
        <p:spPr>
          <a:xfrm>
            <a:off x="2433575" y="351239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sz="3200" dirty="0">
                <a:latin typeface="Aptos" panose="020B0004020202020204"/>
              </a:rPr>
              <a:t>Key Takeaways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962A8E-729A-FE35-0996-8A7293363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396" y="1507935"/>
            <a:ext cx="11395660" cy="447961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  <a:latin typeface="Aptos" panose="020B0004020202020204"/>
              </a:rPr>
              <a:t>W2W and confirmations are </a:t>
            </a:r>
            <a:r>
              <a:rPr lang="en-US" b="1" u="sng" dirty="0">
                <a:solidFill>
                  <a:schemeClr val="accent2"/>
                </a:solidFill>
                <a:latin typeface="Aptos" panose="020B0004020202020204"/>
              </a:rPr>
              <a:t>two separate </a:t>
            </a:r>
            <a:r>
              <a:rPr lang="en-US" dirty="0">
                <a:solidFill>
                  <a:schemeClr val="accent2"/>
                </a:solidFill>
                <a:latin typeface="Aptos" panose="020B0004020202020204"/>
              </a:rPr>
              <a:t>requirements</a:t>
            </a:r>
            <a:endParaRPr lang="en-US" b="1" dirty="0">
              <a:solidFill>
                <a:schemeClr val="accent2"/>
              </a:solidFill>
              <a:latin typeface="Aptos" panose="021100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/>
                </a:solidFill>
                <a:latin typeface="Aptos" panose="02110004020202020204"/>
              </a:rPr>
              <a:t>7 Business Days </a:t>
            </a:r>
            <a:r>
              <a:rPr lang="en-US" dirty="0">
                <a:solidFill>
                  <a:schemeClr val="accent2"/>
                </a:solidFill>
                <a:latin typeface="Aptos" panose="02110004020202020204"/>
              </a:rPr>
              <a:t>to report in CAV RP; File and </a:t>
            </a:r>
            <a:r>
              <a:rPr lang="en-US" b="1" dirty="0">
                <a:solidFill>
                  <a:schemeClr val="accent2"/>
                </a:solidFill>
                <a:latin typeface="Aptos" panose="02110004020202020204"/>
              </a:rPr>
              <a:t>retain for 10 years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  <a:latin typeface="Aptos" panose="02110004020202020204"/>
              </a:rPr>
              <a:t>Verify NIIN, Qty, document number, condition code, and serial number (if applicable) on inbound DD1348-1As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  <a:latin typeface="Aptos" panose="02110004020202020204"/>
              </a:rPr>
              <a:t>Contractor is subject to inventory audits by the Government or a third party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ptos" panose="02110004020202020204"/>
              </a:rPr>
              <a:t>DD Form 1348-1A is the only authorized shipment form for CAV RP Reporting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ptos" panose="020B0004020202020204"/>
              </a:rPr>
              <a:t>After reporting a shipment transaction, you are required to wait up to 24 hours before </a:t>
            </a:r>
            <a:r>
              <a:rPr lang="en-US" b="1" dirty="0">
                <a:solidFill>
                  <a:schemeClr val="tx2"/>
                </a:solidFill>
                <a:latin typeface="Aptos" panose="020B0004020202020204"/>
              </a:rPr>
              <a:t>physically</a:t>
            </a:r>
            <a:r>
              <a:rPr lang="en-US" dirty="0">
                <a:solidFill>
                  <a:schemeClr val="tx2"/>
                </a:solidFill>
                <a:latin typeface="Aptos" panose="020B0004020202020204"/>
              </a:rPr>
              <a:t> shipping the item</a:t>
            </a:r>
            <a:endParaRPr lang="en-US" dirty="0">
              <a:solidFill>
                <a:schemeClr val="tx2"/>
              </a:solidFill>
              <a:latin typeface="Aptos" panose="021100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CF2242-2A82-87AD-81D2-831D97A92B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896" y="4441023"/>
            <a:ext cx="3608951" cy="210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692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ECABB-86E5-836C-EDCD-D8668913C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5CCC00EE-7C5B-412D-CD18-EEFB06EF85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325" y="6083417"/>
            <a:ext cx="649999" cy="649999"/>
          </a:xfrm>
          <a:prstGeom prst="rect">
            <a:avLst/>
          </a:prstGeom>
        </p:spPr>
      </p:pic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2B904606-1800-50AA-9E07-C657E2C8471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6477302"/>
            <a:ext cx="11296650" cy="0"/>
          </a:xfrm>
          <a:prstGeom prst="line">
            <a:avLst/>
          </a:prstGeom>
          <a:noFill/>
          <a:ln w="25400" algn="ctr">
            <a:solidFill>
              <a:srgbClr val="FECB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Picture 1" descr="Yellow and blue symbols">
            <a:extLst>
              <a:ext uri="{FF2B5EF4-FFF2-40B4-BE49-F238E27FC236}">
                <a16:creationId xmlns:a16="http://schemas.microsoft.com/office/drawing/2014/main" id="{F2F5A7C1-91EE-EA6C-010E-80297E211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9335" y="2911156"/>
            <a:ext cx="3620005" cy="28293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3AA9079-2E5E-F18A-338B-59E5BBF6AB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2661" y="2825044"/>
            <a:ext cx="3172268" cy="31246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3B7DBB-D4F7-ECE9-E183-70E2AC262EAB}"/>
              </a:ext>
            </a:extLst>
          </p:cNvPr>
          <p:cNvSpPr txBox="1"/>
          <p:nvPr/>
        </p:nvSpPr>
        <p:spPr>
          <a:xfrm>
            <a:off x="3673719" y="1315201"/>
            <a:ext cx="48445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6361953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18332-F222-FAC9-817F-88B50C5C9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F7230E65-3B54-FA72-C614-C33A2016CD9B}"/>
              </a:ext>
            </a:extLst>
          </p:cNvPr>
          <p:cNvSpPr txBox="1">
            <a:spLocks/>
          </p:cNvSpPr>
          <p:nvPr/>
        </p:nvSpPr>
        <p:spPr>
          <a:xfrm>
            <a:off x="2360423" y="319016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sz="3200" dirty="0">
                <a:latin typeface="Aptos ExtraBold" panose="020B0004020202020204" pitchFamily="34" charset="0"/>
              </a:rPr>
              <a:t>I &amp; II. Purpose of CAV SOW</a:t>
            </a:r>
          </a:p>
        </p:txBody>
      </p:sp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73E613A5-3A86-7C7A-C8A1-3F324A283B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818868-286F-0292-E95D-55D9B37BC910}"/>
              </a:ext>
            </a:extLst>
          </p:cNvPr>
          <p:cNvSpPr txBox="1"/>
          <p:nvPr/>
        </p:nvSpPr>
        <p:spPr>
          <a:xfrm>
            <a:off x="7496175" y="5402479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ptos ExtraBold" panose="020B0004020202020204" pitchFamily="34" charset="0"/>
              </a:rPr>
              <a:t>Insert photo or graphic here</a:t>
            </a:r>
          </a:p>
        </p:txBody>
      </p:sp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06838B01-3B83-8676-581B-A4F832D788FE}"/>
              </a:ext>
            </a:extLst>
          </p:cNvPr>
          <p:cNvSpPr txBox="1">
            <a:spLocks/>
          </p:cNvSpPr>
          <p:nvPr/>
        </p:nvSpPr>
        <p:spPr>
          <a:xfrm>
            <a:off x="314012" y="1430183"/>
            <a:ext cx="6168641" cy="5338763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>
            <a:lvl1pPr marL="168275" indent="-1682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2A7E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060"/>
              </a:buClr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4675" indent="-1143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A7E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1688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A7E"/>
              </a:buClr>
              <a:buFont typeface="Arial" panose="020B0604020202020204" pitchFamily="34" charset="0"/>
              <a:buChar char="‒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71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A7E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n-US" sz="2000" b="1" u="sng" dirty="0">
                <a:solidFill>
                  <a:schemeClr val="tx2"/>
                </a:solidFill>
                <a:latin typeface="Aptos" panose="020B0004020202020204"/>
              </a:rPr>
              <a:t>Guide</a:t>
            </a:r>
            <a:r>
              <a:rPr lang="en-US" sz="2000" dirty="0">
                <a:solidFill>
                  <a:srgbClr val="000000"/>
                </a:solidFill>
                <a:latin typeface="Aptos" panose="020B0004020202020204"/>
              </a:rPr>
              <a:t> </a:t>
            </a:r>
          </a:p>
          <a:p>
            <a:pPr lvl="1" indent="-168275">
              <a:spcBef>
                <a:spcPts val="1000"/>
              </a:spcBef>
              <a:buClr>
                <a:srgbClr val="002A7E"/>
              </a:buClr>
              <a:buFont typeface="Wingdings" panose="05000000000000000000" pitchFamily="2" charset="2"/>
              <a:buChar char="§"/>
              <a:defRPr/>
            </a:pPr>
            <a:r>
              <a:rPr lang="en-US" sz="1600" dirty="0">
                <a:solidFill>
                  <a:srgbClr val="000000"/>
                </a:solidFill>
                <a:latin typeface="Aptos" panose="020B0004020202020204"/>
              </a:rPr>
              <a:t>A step-by-step guide on requirements from time of receipt to time of shipment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ptos" panose="020B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A7E"/>
              </a:buClr>
              <a:buSz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/>
              </a:rPr>
              <a:t>Fleet Readiness</a:t>
            </a:r>
          </a:p>
          <a:p>
            <a:pPr lvl="1">
              <a:spcBef>
                <a:spcPts val="1000"/>
              </a:spcBef>
              <a:buClr>
                <a:srgbClr val="002A7E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Your actions directly impact readiness on the front lines. </a:t>
            </a:r>
          </a:p>
          <a:p>
            <a:pPr lvl="1">
              <a:spcBef>
                <a:spcPts val="1000"/>
              </a:spcBef>
              <a:buClr>
                <a:srgbClr val="002A7E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ptos" panose="020B0004020202020204"/>
              </a:rPr>
              <a:t>Timely and accurate receipt and shipment reporting</a:t>
            </a:r>
          </a:p>
          <a:p>
            <a:pPr lvl="1">
              <a:spcBef>
                <a:spcPts val="1000"/>
              </a:spcBef>
              <a:buClr>
                <a:srgbClr val="002A7E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ptos" panose="020B0004020202020204"/>
              </a:rPr>
              <a:t>Visibility of asset status as they flow through the repair cycle</a:t>
            </a:r>
          </a:p>
          <a:p>
            <a:pPr lvl="2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ptos" panose="020B0004020202020204"/>
              </a:rPr>
              <a:t>Real time status of assets</a:t>
            </a:r>
          </a:p>
          <a:p>
            <a:pPr lvl="2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ptos" panose="020B0004020202020204"/>
              </a:rPr>
              <a:t>Provides supply planners critical information for management decisions</a:t>
            </a:r>
          </a:p>
          <a:p>
            <a:pPr lvl="2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ptos" panose="020B0004020202020204"/>
              </a:rPr>
              <a:t>Tracking of in-transit shipments to and from the Contractor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A7E"/>
              </a:buClr>
              <a:buSz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/>
              </a:rPr>
              <a:t>Accountability &amp; Auditability</a:t>
            </a:r>
            <a:endParaRPr lang="en-US" sz="2000" b="1" u="sng" dirty="0">
              <a:solidFill>
                <a:schemeClr val="tx2"/>
              </a:solidFill>
              <a:latin typeface="Aptos" panose="020B0004020202020204"/>
            </a:endParaRPr>
          </a:p>
          <a:p>
            <a:pPr lvl="1">
              <a:spcBef>
                <a:spcPts val="1000"/>
              </a:spcBef>
              <a:buClr>
                <a:srgbClr val="002A7E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Creates a single, accurate record for all property.</a:t>
            </a:r>
          </a:p>
          <a:p>
            <a:pPr lvl="1">
              <a:spcBef>
                <a:spcPts val="1000"/>
              </a:spcBef>
              <a:buClr>
                <a:srgbClr val="002A7E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ptos" panose="020B0004020202020204"/>
              </a:rPr>
              <a:t>Contract compliance, audit readiness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lvl="1">
              <a:spcBef>
                <a:spcPts val="1000"/>
              </a:spcBef>
              <a:buClr>
                <a:srgbClr val="002A7E"/>
              </a:buClr>
              <a:buFont typeface="Arial" panose="020B0604020202020204" pitchFamily="34" charset="0"/>
              <a:buChar char="•"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Paper trail – key supporting documentation</a:t>
            </a:r>
          </a:p>
          <a:p>
            <a:pPr marL="168275" marR="0" lvl="0" indent="-1682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A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68275" marR="0" lvl="0" indent="-1682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A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4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C72F90-92A5-DB27-1340-C18CE38E2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325" y="1432273"/>
            <a:ext cx="3536442" cy="24053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effective contract management">
            <a:extLst>
              <a:ext uri="{FF2B5EF4-FFF2-40B4-BE49-F238E27FC236}">
                <a16:creationId xmlns:a16="http://schemas.microsoft.com/office/drawing/2014/main" id="{8F6BFD0D-3845-8A69-9326-DD8885BC8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764" y="4223076"/>
            <a:ext cx="3536442" cy="23588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95894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8D11D-2D6F-1C0B-B63D-587D4F8B4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B09A8D32-0FF0-4693-8975-E07DD8C4B9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325" y="6083417"/>
            <a:ext cx="649999" cy="649999"/>
          </a:xfrm>
          <a:prstGeom prst="rect">
            <a:avLst/>
          </a:prstGeom>
        </p:spPr>
      </p:pic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A7AD1175-4856-E803-DCC2-7A88BB75EBE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6477302"/>
            <a:ext cx="11296650" cy="0"/>
          </a:xfrm>
          <a:prstGeom prst="line">
            <a:avLst/>
          </a:prstGeom>
          <a:noFill/>
          <a:ln w="25400" algn="ctr">
            <a:solidFill>
              <a:srgbClr val="FECB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0B33FAA8-0367-D4CB-2005-3F1102FD300E}"/>
              </a:ext>
            </a:extLst>
          </p:cNvPr>
          <p:cNvSpPr txBox="1">
            <a:spLocks/>
          </p:cNvSpPr>
          <p:nvPr/>
        </p:nvSpPr>
        <p:spPr>
          <a:xfrm>
            <a:off x="2331720" y="102477"/>
            <a:ext cx="9784080" cy="83562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400" kern="1200" dirty="0" smtClean="0">
                <a:solidFill>
                  <a:schemeClr val="bg1"/>
                </a:solidFill>
                <a:latin typeface="Aptos ExtraBold" panose="020B0004020202020204" pitchFamily="34" charset="0"/>
                <a:ea typeface="+mj-ea"/>
                <a:cs typeface="Aparajita" panose="020B0502040204020203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ExtraBold" panose="020B0004020202020204" pitchFamily="34" charset="0"/>
                <a:ea typeface="+mj-ea"/>
              </a:rPr>
              <a:t>CAV Statement of Work Key Changes</a:t>
            </a:r>
            <a:b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ExtraBold" panose="020B0004020202020204" pitchFamily="34" charset="0"/>
                <a:ea typeface="+mj-ea"/>
              </a:rPr>
            </a:b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ExtraBold" panose="020B0004020202020204" pitchFamily="34" charset="0"/>
                <a:ea typeface="+mj-ea"/>
              </a:rPr>
              <a:t>(Version 8.6 – Effective FY26)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31395A-4FEB-3595-63DA-2A2DE5F02673}"/>
              </a:ext>
            </a:extLst>
          </p:cNvPr>
          <p:cNvSpPr txBox="1"/>
          <p:nvPr/>
        </p:nvSpPr>
        <p:spPr>
          <a:xfrm>
            <a:off x="485838" y="1049864"/>
            <a:ext cx="11014837" cy="1265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Contractor Responsibility:</a:t>
            </a:r>
          </a:p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***Contractors are required to adhere to the most current CAV SOW version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available on the NAVSUP website</a:t>
            </a:r>
            <a:r>
              <a:rPr lang="en-US" sz="2000" dirty="0">
                <a:solidFill>
                  <a:srgbClr val="000000"/>
                </a:solidFill>
                <a:latin typeface="Aptos" panose="020B0004020202020204" pitchFamily="34" charset="0"/>
              </a:rPr>
              <a:t>***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7B2504-2BEF-4BEB-3573-356F30FB4CEE}"/>
              </a:ext>
            </a:extLst>
          </p:cNvPr>
          <p:cNvSpPr txBox="1"/>
          <p:nvPr/>
        </p:nvSpPr>
        <p:spPr>
          <a:xfrm>
            <a:off x="188043" y="2134692"/>
            <a:ext cx="7035717" cy="3395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ptos" panose="020B0004020202020204"/>
              </a:rPr>
              <a:t>Section D: NWCF Inventory Accountability:</a:t>
            </a:r>
          </a:p>
          <a:p>
            <a:pPr marL="285750" marR="0" lvl="0" indent="-285750" algn="l" defTabSz="914400" rtl="0" eaLnBrk="1" fontAlgn="auto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ptos" panose="020B0004020202020204"/>
              </a:rPr>
              <a:t>Wall-to-Wall Inventory Flexibility (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</a:rPr>
              <a:t>Annual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ptos" panose="020B0004020202020204"/>
              </a:rPr>
              <a:t>)</a:t>
            </a:r>
          </a:p>
          <a:p>
            <a:pPr marL="60579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PBL sites who are unable to complete a single </a:t>
            </a: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</a:rPr>
              <a:t>NIIN and condition code count in one business day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during wall-to-wall inventory submissions may be eligible to conduct the count by serialized count sheets pending NAVSUP approval.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ptos" panose="020B0004020202020204"/>
              </a:rPr>
              <a:t>New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</a:rPr>
              <a:t>Quarterly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ptos" panose="020B0004020202020204"/>
              </a:rPr>
              <a:t> Confirmations</a:t>
            </a:r>
          </a:p>
          <a:p>
            <a:pPr marL="60579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NAVSUP or Individual Public Auditor (IPA)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will now request quarterly confirmations of NWCF material. This requires submitting an asset listing in Microsoft Excel format sent by HQ</a:t>
            </a:r>
            <a:r>
              <a:rPr lang="en-US" sz="1600" dirty="0">
                <a:solidFill>
                  <a:srgbClr val="000000"/>
                </a:solidFill>
                <a:latin typeface="Aptos" panose="020B0004020202020204"/>
              </a:rPr>
              <a:t> -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Warning order (WARNORD)</a:t>
            </a:r>
          </a:p>
          <a:p>
            <a:pPr marL="106299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ptos" panose="020B0004020202020204"/>
              </a:rPr>
              <a:t>Submission - new mailbox </a:t>
            </a:r>
            <a:r>
              <a:rPr lang="en-US" sz="1600" u="sng" dirty="0">
                <a:latin typeface="Aptos" panose="020B0004020202020204"/>
                <a:hlinkClick r:id="rId3"/>
              </a:rPr>
              <a:t>NAVSUP-Confirmations@us.navy.mil</a:t>
            </a:r>
            <a:endParaRPr lang="en-US" sz="1600" u="sng" dirty="0">
              <a:latin typeface="Aptos" panose="020B0004020202020204"/>
            </a:endParaRPr>
          </a:p>
          <a:p>
            <a:pPr marL="777240" lvl="2"/>
            <a:endParaRPr lang="en-US" sz="1600" u="sng" dirty="0">
              <a:solidFill>
                <a:srgbClr val="FF0000"/>
              </a:solidFill>
              <a:latin typeface="Aptos" panose="020B0004020202020204"/>
            </a:endParaRPr>
          </a:p>
        </p:txBody>
      </p:sp>
      <p:pic>
        <p:nvPicPr>
          <p:cNvPr id="12" name="Picture 2" descr="NAVSUP Modernizes Navy Logistics with Yellowbrick - Yellowbrick">
            <a:extLst>
              <a:ext uri="{FF2B5EF4-FFF2-40B4-BE49-F238E27FC236}">
                <a16:creationId xmlns:a16="http://schemas.microsoft.com/office/drawing/2014/main" id="{D3D01F20-D0F8-AA02-51D9-BE3E6FF3B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026" y="2515515"/>
            <a:ext cx="4320250" cy="26341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300A2BE-22F3-0DEC-FED0-C0A2657DA10D}"/>
              </a:ext>
            </a:extLst>
          </p:cNvPr>
          <p:cNvSpPr txBox="1"/>
          <p:nvPr/>
        </p:nvSpPr>
        <p:spPr>
          <a:xfrm>
            <a:off x="1077071" y="5765239"/>
            <a:ext cx="983236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ptos" panose="020B0004020202020204"/>
              </a:rPr>
              <a:t>***</a:t>
            </a:r>
            <a:r>
              <a:rPr lang="en-US" sz="2800" dirty="0">
                <a:solidFill>
                  <a:srgbClr val="FF0000"/>
                </a:solidFill>
                <a:latin typeface="Aptos" panose="020B0004020202020204"/>
              </a:rPr>
              <a:t>W2W and confirmations are </a:t>
            </a:r>
            <a:r>
              <a:rPr lang="en-US" sz="2800" b="1" u="sng" dirty="0">
                <a:solidFill>
                  <a:srgbClr val="FF0000"/>
                </a:solidFill>
                <a:latin typeface="Aptos" panose="020B0004020202020204"/>
              </a:rPr>
              <a:t>two separate </a:t>
            </a:r>
            <a:r>
              <a:rPr lang="en-US" sz="2800" dirty="0">
                <a:solidFill>
                  <a:srgbClr val="FF0000"/>
                </a:solidFill>
                <a:latin typeface="Aptos" panose="020B0004020202020204"/>
              </a:rPr>
              <a:t>requirements</a:t>
            </a:r>
            <a:r>
              <a:rPr lang="en-US" sz="2800" b="1" dirty="0">
                <a:solidFill>
                  <a:srgbClr val="FF0000"/>
                </a:solidFill>
                <a:latin typeface="Aptos" panose="020B0004020202020204"/>
              </a:rPr>
              <a:t>***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9562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AC818-2C4A-0F33-746B-9F689F8AE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7E143B82-A6B8-CC32-4CF5-0C917E817DAC}"/>
              </a:ext>
            </a:extLst>
          </p:cNvPr>
          <p:cNvSpPr txBox="1">
            <a:spLocks/>
          </p:cNvSpPr>
          <p:nvPr/>
        </p:nvSpPr>
        <p:spPr>
          <a:xfrm>
            <a:off x="2433575" y="535905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endParaRPr lang="en-US" sz="2800" dirty="0">
              <a:latin typeface="Aptos ExtraBold" panose="020B0004020202020204" pitchFamily="34" charset="0"/>
            </a:endParaRPr>
          </a:p>
        </p:txBody>
      </p:sp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BD922BBA-8C94-A796-F31F-5D378FCA00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C3B2B9-A380-825C-E2FF-64898A8297E3}"/>
              </a:ext>
            </a:extLst>
          </p:cNvPr>
          <p:cNvSpPr txBox="1"/>
          <p:nvPr/>
        </p:nvSpPr>
        <p:spPr>
          <a:xfrm>
            <a:off x="7496175" y="5402479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ptos ExtraBold" panose="020B0004020202020204" pitchFamily="34" charset="0"/>
              </a:rPr>
              <a:t>Insert photo or graphic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D9A0687-F9D0-FBA1-5C10-DFDF40556D86}"/>
              </a:ext>
            </a:extLst>
          </p:cNvPr>
          <p:cNvSpPr txBox="1">
            <a:spLocks/>
          </p:cNvSpPr>
          <p:nvPr/>
        </p:nvSpPr>
        <p:spPr>
          <a:xfrm>
            <a:off x="2342135" y="342269"/>
            <a:ext cx="8907474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</a:rPr>
              <a:t>III. General &amp; Security (Pages 1-2): The Foundation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 panose="020B0704020202020204" pitchFamily="34" charset="0"/>
                <a:ea typeface="+mj-ea"/>
                <a:cs typeface="Arial Bold" panose="020B0704020202020204" pitchFamily="34" charset="0"/>
              </a:rPr>
            </a:b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ExtraBold" panose="020B0004020202020204" pitchFamily="34" charset="0"/>
              <a:ea typeface="+mj-ea"/>
              <a:cs typeface="Arial Bold" panose="020B07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31535D-8FD7-8F0E-9D95-CDF401DBDAA6}"/>
              </a:ext>
            </a:extLst>
          </p:cNvPr>
          <p:cNvSpPr/>
          <p:nvPr/>
        </p:nvSpPr>
        <p:spPr>
          <a:xfrm>
            <a:off x="869545" y="1107703"/>
            <a:ext cx="374773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u="sng" cap="none" spc="0" dirty="0">
                <a:ln w="6600">
                  <a:solidFill>
                    <a:srgbClr val="004B8D"/>
                  </a:solidFill>
                  <a:prstDash val="solid"/>
                </a:ln>
                <a:solidFill>
                  <a:schemeClr val="tx2"/>
                </a:solidFill>
                <a:latin typeface="Aptos" panose="020B0004020202020204"/>
              </a:rPr>
              <a:t>Security</a:t>
            </a:r>
            <a:endParaRPr kumimoji="0" lang="en-US" sz="3200" i="0" u="sng" strike="noStrike" kern="1200" cap="none" spc="0" normalizeH="0" baseline="0" noProof="0" dirty="0">
              <a:ln w="6600">
                <a:solidFill>
                  <a:srgbClr val="004B8D"/>
                </a:solidFill>
                <a:prstDash val="solid"/>
              </a:ln>
              <a:solidFill>
                <a:schemeClr val="tx2"/>
              </a:solidFill>
              <a:uLnTx/>
              <a:uFillTx/>
              <a:latin typeface="Aptos" panose="020B000402020202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8C8480-E84A-947F-6704-296395BA8540}"/>
              </a:ext>
            </a:extLst>
          </p:cNvPr>
          <p:cNvSpPr/>
          <p:nvPr/>
        </p:nvSpPr>
        <p:spPr>
          <a:xfrm>
            <a:off x="5824820" y="1098873"/>
            <a:ext cx="563200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sng" strike="noStrike" kern="1200" normalizeH="0" baseline="0" noProof="0" dirty="0">
                <a:solidFill>
                  <a:schemeClr val="tx2"/>
                </a:solidFill>
                <a:uLnTx/>
                <a:uFillTx/>
                <a:latin typeface="Aptos" panose="020B0004020202020204"/>
              </a:rPr>
              <a:t>System Reporting Issues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10594B-8EEB-036C-B0FE-60F40B0B5E77}"/>
              </a:ext>
            </a:extLst>
          </p:cNvPr>
          <p:cNvSpPr txBox="1"/>
          <p:nvPr/>
        </p:nvSpPr>
        <p:spPr>
          <a:xfrm>
            <a:off x="435034" y="1683648"/>
            <a:ext cx="563200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Ensures only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</a:rPr>
              <a:t>authorized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 personnel can access the CAV system.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ptos" panose="020B0004020202020204"/>
              </a:rPr>
              <a:t>PKI Certificate </a:t>
            </a:r>
            <a:endParaRPr kumimoji="0" lang="en-US" sz="2000" b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nn-NO" sz="20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DD Form 2875/SAAR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n-NO" sz="2000" dirty="0">
                <a:solidFill>
                  <a:srgbClr val="000000"/>
                </a:solidFill>
                <a:latin typeface="Aptos" panose="020B0004020202020204"/>
              </a:rPr>
              <a:t>Navy User Agreement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nn-NO" sz="20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Cyber Awareness Certification (Annual)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n-NO" sz="2000" dirty="0">
                <a:solidFill>
                  <a:srgbClr val="000000"/>
                </a:solidFill>
                <a:latin typeface="Aptos" panose="020B0004020202020204"/>
              </a:rPr>
              <a:t>CAV Analyst will be your sponsor</a:t>
            </a:r>
          </a:p>
          <a:p>
            <a:pPr lvl="1"/>
            <a:endParaRPr lang="nn-NO" sz="2000" dirty="0">
              <a:solidFill>
                <a:srgbClr val="000000"/>
              </a:solidFill>
              <a:latin typeface="Aptos" panose="020B00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nn-NO" sz="20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/>
              </a:rPr>
              <a:t>Each individual completes each form separately but multiple plants can be listed per SAAR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000" dirty="0">
                <a:solidFill>
                  <a:srgbClr val="000000"/>
                </a:solidFill>
                <a:latin typeface="Aptos" panose="020B0004020202020204"/>
              </a:rPr>
              <a:t>Scheduled CAV RP training with the CAV Analyst </a:t>
            </a:r>
            <a:endParaRPr kumimoji="0" lang="nn-NO" sz="2000" b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n-NO" dirty="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FB51D8-C8B1-7024-FCC9-243C289BEA9E}"/>
              </a:ext>
            </a:extLst>
          </p:cNvPr>
          <p:cNvSpPr txBox="1"/>
          <p:nvPr/>
        </p:nvSpPr>
        <p:spPr>
          <a:xfrm>
            <a:off x="6350390" y="1653587"/>
            <a:ext cx="518114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latin typeface="Aptos" panose="020B0004020202020204"/>
              </a:rPr>
              <a:t>Note the nature of the problem and the screen the failure occurred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Aptos" panose="020B0004020202020204"/>
              </a:rPr>
              <a:t>Notify your CAV analyst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rgbClr val="000000"/>
                </a:solidFill>
                <a:latin typeface="Aptos" panose="020B0004020202020204"/>
              </a:rPr>
              <a:t>Catastrophic Events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Aptos" panose="020B0004020202020204"/>
              </a:rPr>
              <a:t>Flood, fire, hurricane, etc.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Aptos" panose="020B0004020202020204"/>
              </a:rPr>
              <a:t>Contact contracting officer &amp; CAV Analyst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</a:rPr>
              <a:t>24-Hour Contact Window</a:t>
            </a:r>
          </a:p>
        </p:txBody>
      </p:sp>
      <p:pic>
        <p:nvPicPr>
          <p:cNvPr id="15" name="Picture 14" descr="493,100+ Security Lock Stock Photos, Pictures &amp; Royalty-Free ...">
            <a:extLst>
              <a:ext uri="{FF2B5EF4-FFF2-40B4-BE49-F238E27FC236}">
                <a16:creationId xmlns:a16="http://schemas.microsoft.com/office/drawing/2014/main" id="{480F9A79-79ED-3330-221C-1E50A08A6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470" y="5265110"/>
            <a:ext cx="2261880" cy="1519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4" descr="995,100+ Crisis Stock Photos, Pictures &amp; Royalty-Free Images ...">
            <a:extLst>
              <a:ext uri="{FF2B5EF4-FFF2-40B4-BE49-F238E27FC236}">
                <a16:creationId xmlns:a16="http://schemas.microsoft.com/office/drawing/2014/main" id="{D3D96D07-61A0-2F90-89E5-1C099C883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774" y="4608904"/>
            <a:ext cx="3208100" cy="17717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17356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3F40A-02AB-A51A-1CF2-7A46CE0D3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5A83A8A5-4AEA-17C3-9360-7A7FFB63D3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5BB52A-85CC-EC93-F7A0-5EA37628AB5C}"/>
              </a:ext>
            </a:extLst>
          </p:cNvPr>
          <p:cNvSpPr txBox="1"/>
          <p:nvPr/>
        </p:nvSpPr>
        <p:spPr>
          <a:xfrm>
            <a:off x="7496175" y="5402479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ptos ExtraBold" panose="020B0004020202020204" pitchFamily="34" charset="0"/>
              </a:rPr>
              <a:t>Insert photo or graphic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7D53409-4517-BF10-BE2A-805E9E5E39FA}"/>
              </a:ext>
            </a:extLst>
          </p:cNvPr>
          <p:cNvSpPr txBox="1">
            <a:spLocks/>
          </p:cNvSpPr>
          <p:nvPr/>
        </p:nvSpPr>
        <p:spPr>
          <a:xfrm>
            <a:off x="2281462" y="65977"/>
            <a:ext cx="9250918" cy="3987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sz="3200" dirty="0">
                <a:latin typeface="Aptos" panose="020B0004020202020204"/>
              </a:rPr>
              <a:t>IV A&amp;B. Training &amp; Reporting (Pages 3-6): Reporting Responsibility</a:t>
            </a:r>
            <a:br>
              <a:rPr lang="en-US" dirty="0"/>
            </a:br>
            <a:endParaRPr lang="en-US" sz="2800" dirty="0">
              <a:latin typeface="Aptos ExtraBold" panose="020B00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FDA530E-2FF5-0F44-C57B-A81E44A83A74}"/>
              </a:ext>
            </a:extLst>
          </p:cNvPr>
          <p:cNvSpPr/>
          <p:nvPr/>
        </p:nvSpPr>
        <p:spPr>
          <a:xfrm>
            <a:off x="295552" y="1215064"/>
            <a:ext cx="374829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u="sng" dirty="0">
                <a:solidFill>
                  <a:schemeClr val="tx2"/>
                </a:solidFill>
                <a:latin typeface="Aptos" panose="020B0004020202020204"/>
              </a:rPr>
              <a:t>Training Requirements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DBF50D-5899-7E13-3257-CF8BF615FEC2}"/>
              </a:ext>
            </a:extLst>
          </p:cNvPr>
          <p:cNvSpPr/>
          <p:nvPr/>
        </p:nvSpPr>
        <p:spPr>
          <a:xfrm>
            <a:off x="422166" y="3488317"/>
            <a:ext cx="349506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u="sng" dirty="0">
                <a:solidFill>
                  <a:schemeClr val="tx2"/>
                </a:solidFill>
                <a:latin typeface="Aptos" panose="020B0004020202020204"/>
              </a:rPr>
              <a:t>Transaction Reporting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525D353-C14E-C69E-023D-B56F7E0D9DC3}"/>
              </a:ext>
            </a:extLst>
          </p:cNvPr>
          <p:cNvSpPr txBox="1"/>
          <p:nvPr/>
        </p:nvSpPr>
        <p:spPr>
          <a:xfrm>
            <a:off x="194615" y="1519238"/>
            <a:ext cx="8593785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/>
              </a:rPr>
              <a:t>Contractors are to provide trained &amp; qualified individuals to perform CAV RP transactions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ptos" panose="020B00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/>
              </a:rPr>
              <a:t>Contractors will send at least </a:t>
            </a:r>
            <a:r>
              <a:rPr lang="en-US" sz="2000" b="1" u="sng" dirty="0">
                <a:latin typeface="Aptos" panose="020B0004020202020204"/>
              </a:rPr>
              <a:t>one representative</a:t>
            </a:r>
            <a:r>
              <a:rPr lang="en-US" sz="2000" dirty="0">
                <a:latin typeface="Aptos" panose="020B0004020202020204"/>
              </a:rPr>
              <a:t> to any scheduled CAV training to learn the official procedures firsthand.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96EA37-EBE0-496E-F8D0-046929D5E79D}"/>
              </a:ext>
            </a:extLst>
          </p:cNvPr>
          <p:cNvSpPr txBox="1"/>
          <p:nvPr/>
        </p:nvSpPr>
        <p:spPr>
          <a:xfrm>
            <a:off x="194615" y="4132002"/>
            <a:ext cx="1107605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/>
              </a:rPr>
              <a:t>Report asset status within </a:t>
            </a:r>
            <a:r>
              <a:rPr lang="en-US" sz="2000" b="1" u="sng" dirty="0">
                <a:solidFill>
                  <a:srgbClr val="FF0000"/>
                </a:solidFill>
                <a:latin typeface="Aptos" panose="020B0004020202020204"/>
              </a:rPr>
              <a:t>7 business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u="sng" dirty="0">
              <a:solidFill>
                <a:srgbClr val="FF0000"/>
              </a:solidFill>
              <a:latin typeface="Aptos" panose="020B00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/>
              </a:rPr>
              <a:t>Upon request, contractor must provide KSDs to NAVSUP within </a:t>
            </a:r>
            <a:r>
              <a:rPr lang="en-US" sz="2000" b="1" u="sng" dirty="0">
                <a:solidFill>
                  <a:srgbClr val="FF0000"/>
                </a:solidFill>
                <a:latin typeface="Aptos" panose="020B0004020202020204"/>
              </a:rPr>
              <a:t>10 business days </a:t>
            </a:r>
            <a:r>
              <a:rPr lang="en-US" sz="2000" dirty="0">
                <a:latin typeface="Aptos" panose="020B0004020202020204"/>
              </a:rPr>
              <a:t>of notification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/>
              </a:rPr>
              <a:t>If cannot deliver within 10 BD </a:t>
            </a:r>
            <a:r>
              <a:rPr lang="en-US" sz="2000" dirty="0">
                <a:latin typeface="Aptos" panose="020B0004020202020204"/>
                <a:sym typeface="Wingdings" panose="05000000000000000000" pitchFamily="2" charset="2"/>
              </a:rPr>
              <a:t> </a:t>
            </a:r>
            <a:r>
              <a:rPr lang="en-US" sz="2000" dirty="0">
                <a:latin typeface="Aptos" panose="020B0004020202020204"/>
              </a:rPr>
              <a:t>Written rationale as to why KSDs cannot be provided &amp; estimated completion date to fulfill request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ptos" panose="020B00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/>
              </a:rPr>
              <a:t>Reporting receipt of materiel through CAV RP is required when any contract states the CAV SOW is applicable 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54D8D0E-C422-D60D-93B9-9F4F043CAC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314" y="1382674"/>
            <a:ext cx="3495062" cy="307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666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56D3-56FB-CD7B-F1D0-B15EB710E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987687BA-4869-4FA5-548F-D8E8EDAE70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5ECAE7-211D-942A-DC95-6C3282D3355F}"/>
              </a:ext>
            </a:extLst>
          </p:cNvPr>
          <p:cNvSpPr txBox="1"/>
          <p:nvPr/>
        </p:nvSpPr>
        <p:spPr>
          <a:xfrm>
            <a:off x="7496175" y="5402479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ptos ExtraBold" panose="020B0004020202020204" pitchFamily="34" charset="0"/>
              </a:rPr>
              <a:t>Insert photo or graphic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517C912-5160-D608-D2CF-A5B21C36615A}"/>
              </a:ext>
            </a:extLst>
          </p:cNvPr>
          <p:cNvSpPr txBox="1">
            <a:spLocks/>
          </p:cNvSpPr>
          <p:nvPr/>
        </p:nvSpPr>
        <p:spPr>
          <a:xfrm>
            <a:off x="2227576" y="123281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sz="3200" dirty="0">
                <a:latin typeface="Aptos" panose="02110004020202020204"/>
              </a:rPr>
              <a:t>IV B. Training &amp; Reporting (Pages 3-6): Transaction Reporting</a:t>
            </a:r>
            <a:br>
              <a:rPr lang="en-US" dirty="0"/>
            </a:br>
            <a:endParaRPr lang="en-US" sz="2800" dirty="0">
              <a:latin typeface="Aptos ExtraBold" panose="020B00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F808161-3DBD-1B6E-A7BB-8CB04CD127D3}"/>
              </a:ext>
            </a:extLst>
          </p:cNvPr>
          <p:cNvSpPr txBox="1"/>
          <p:nvPr/>
        </p:nvSpPr>
        <p:spPr>
          <a:xfrm>
            <a:off x="3462990" y="5758116"/>
            <a:ext cx="5050329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solidFill>
                  <a:srgbClr val="FF0000"/>
                </a:solidFill>
                <a:latin typeface="Aptos" panose="02110004020202020204"/>
              </a:rPr>
              <a:t>***7 Business Days to report in CAV RP; File and retain for 10 years***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8480001-EEFB-A062-123F-337F2EE77026}"/>
              </a:ext>
            </a:extLst>
          </p:cNvPr>
          <p:cNvSpPr txBox="1"/>
          <p:nvPr/>
        </p:nvSpPr>
        <p:spPr>
          <a:xfrm>
            <a:off x="271300" y="1839574"/>
            <a:ext cx="3259300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110004020202020204"/>
              </a:rPr>
              <a:t>Materiel received on Document Number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110004020202020204"/>
              </a:rPr>
              <a:t>Incoming Government Furnished Property listed as repair on contract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110004020202020204"/>
              </a:rPr>
              <a:t>NAVSUP WSS Managed items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110004020202020204"/>
              </a:rPr>
              <a:t>NWCF materiel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110004020202020204"/>
              </a:rPr>
              <a:t>Warranty or Product Quality Deficiency Report (PQDR)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110004020202020204"/>
              </a:rPr>
              <a:t>Any unique receipts requested by NAVSUP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110004020202020204"/>
              </a:rPr>
              <a:t>Materiel not on contract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110004020202020204"/>
              </a:rPr>
              <a:t>Materiel for testing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97FA414-EF2D-866C-8C95-56D698330B95}"/>
              </a:ext>
            </a:extLst>
          </p:cNvPr>
          <p:cNvSpPr/>
          <p:nvPr/>
        </p:nvSpPr>
        <p:spPr>
          <a:xfrm>
            <a:off x="-99516" y="1268915"/>
            <a:ext cx="377754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u="sng" dirty="0">
                <a:solidFill>
                  <a:schemeClr val="tx2"/>
                </a:solidFill>
                <a:latin typeface="Aptos" panose="020B0004020202020204"/>
              </a:rPr>
              <a:t>Materiel  reported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8FD1C7F-8DBC-7A8E-62EE-C8DD991C103A}"/>
              </a:ext>
            </a:extLst>
          </p:cNvPr>
          <p:cNvSpPr/>
          <p:nvPr/>
        </p:nvSpPr>
        <p:spPr>
          <a:xfrm>
            <a:off x="4281571" y="1257628"/>
            <a:ext cx="3628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u="sng" dirty="0">
                <a:solidFill>
                  <a:schemeClr val="tx2"/>
                </a:solidFill>
                <a:latin typeface="Aptos" panose="020B0004020202020204"/>
              </a:rPr>
              <a:t>Completion reporting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90E9297-848D-9E8D-F7A9-0E324A29C9F1}"/>
              </a:ext>
            </a:extLst>
          </p:cNvPr>
          <p:cNvSpPr txBox="1"/>
          <p:nvPr/>
        </p:nvSpPr>
        <p:spPr>
          <a:xfrm>
            <a:off x="4225741" y="1897187"/>
            <a:ext cx="3524828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110004020202020204"/>
              </a:rPr>
              <a:t>RFI Materiel: Provide DCMA Quality Assurance Rep (QAR) RP inventory labels and WAWF documentation prior to DCMA Rep inspection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ptos" panose="021100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110004020202020204"/>
              </a:rPr>
              <a:t>DCMA Rep performs inspection and acceptance and provides the DD250 signature in WAWF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D6B9A53-F622-BFAE-0402-31A99A1AF208}"/>
              </a:ext>
            </a:extLst>
          </p:cNvPr>
          <p:cNvSpPr/>
          <p:nvPr/>
        </p:nvSpPr>
        <p:spPr>
          <a:xfrm>
            <a:off x="8572126" y="1245700"/>
            <a:ext cx="332549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u="sng" dirty="0">
                <a:solidFill>
                  <a:schemeClr val="tx2"/>
                </a:solidFill>
                <a:latin typeface="Aptos" panose="020B0004020202020204"/>
              </a:rPr>
              <a:t>Shipment reporting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8F96B09-5F7E-DD7E-A0CA-4E947A39C534}"/>
              </a:ext>
            </a:extLst>
          </p:cNvPr>
          <p:cNvSpPr txBox="1"/>
          <p:nvPr/>
        </p:nvSpPr>
        <p:spPr>
          <a:xfrm>
            <a:off x="8767220" y="1925191"/>
            <a:ext cx="293530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110004020202020204"/>
              </a:rPr>
              <a:t>Report shipment transactions 24 hours prior to physical shipment – allows for potential requisitions to be filled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110004020202020204"/>
              </a:rPr>
              <a:t>Report POS if shipment is outside of ATAC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110004020202020204"/>
              </a:rPr>
              <a:t>Local deliveries without freight carriers: POS &amp; POD</a:t>
            </a:r>
          </a:p>
        </p:txBody>
      </p:sp>
      <p:sp>
        <p:nvSpPr>
          <p:cNvPr id="43" name="Arrow: Down 42">
            <a:extLst>
              <a:ext uri="{FF2B5EF4-FFF2-40B4-BE49-F238E27FC236}">
                <a16:creationId xmlns:a16="http://schemas.microsoft.com/office/drawing/2014/main" id="{E00B3772-5FA2-A1F6-DB71-01D503F5834E}"/>
              </a:ext>
            </a:extLst>
          </p:cNvPr>
          <p:cNvSpPr/>
          <p:nvPr/>
        </p:nvSpPr>
        <p:spPr>
          <a:xfrm rot="16200000">
            <a:off x="3473036" y="3030744"/>
            <a:ext cx="655644" cy="75507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Arrow: Down 44">
            <a:extLst>
              <a:ext uri="{FF2B5EF4-FFF2-40B4-BE49-F238E27FC236}">
                <a16:creationId xmlns:a16="http://schemas.microsoft.com/office/drawing/2014/main" id="{4B5DF228-5BD7-FCAE-CDA2-9A5F026F6B1D}"/>
              </a:ext>
            </a:extLst>
          </p:cNvPr>
          <p:cNvSpPr/>
          <p:nvPr/>
        </p:nvSpPr>
        <p:spPr>
          <a:xfrm rot="16200000">
            <a:off x="7771354" y="3030744"/>
            <a:ext cx="655644" cy="75507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66586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624E8-43FC-459C-9231-E179C24AE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73AC51CC-6417-381A-017A-DBF89E49AD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325" y="6083417"/>
            <a:ext cx="649999" cy="649999"/>
          </a:xfrm>
          <a:prstGeom prst="rect">
            <a:avLst/>
          </a:prstGeom>
        </p:spPr>
      </p:pic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DC813C4F-C85F-A1E7-C06D-C6C175671D4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6477302"/>
            <a:ext cx="11296650" cy="0"/>
          </a:xfrm>
          <a:prstGeom prst="line">
            <a:avLst/>
          </a:prstGeom>
          <a:noFill/>
          <a:ln w="25400" algn="ctr">
            <a:solidFill>
              <a:srgbClr val="FECB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2">
            <a:extLst>
              <a:ext uri="{FF2B5EF4-FFF2-40B4-BE49-F238E27FC236}">
                <a16:creationId xmlns:a16="http://schemas.microsoft.com/office/drawing/2014/main" id="{B546668F-261B-3DFF-5F26-2F9110E57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5124" y="543379"/>
            <a:ext cx="7893595" cy="369332"/>
          </a:xfrm>
        </p:spPr>
        <p:txBody>
          <a:bodyPr/>
          <a:lstStyle/>
          <a:p>
            <a:r>
              <a:rPr lang="en-US" sz="3200" dirty="0"/>
              <a:t>Filling out Inbound DD Form 1348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C25A87-7FF4-D61D-50F0-0B6DD74291EA}"/>
              </a:ext>
            </a:extLst>
          </p:cNvPr>
          <p:cNvSpPr txBox="1"/>
          <p:nvPr/>
        </p:nvSpPr>
        <p:spPr>
          <a:xfrm>
            <a:off x="368798" y="1355815"/>
            <a:ext cx="1480768" cy="4278094"/>
          </a:xfrm>
          <a:prstGeom prst="rect">
            <a:avLst/>
          </a:prstGeom>
          <a:noFill/>
          <a:ln w="28575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307208098">
                  <a:custGeom>
                    <a:avLst/>
                    <a:gdLst>
                      <a:gd name="connsiteX0" fmla="*/ 0 w 1229614"/>
                      <a:gd name="connsiteY0" fmla="*/ 0 h 2092881"/>
                      <a:gd name="connsiteX1" fmla="*/ 627103 w 1229614"/>
                      <a:gd name="connsiteY1" fmla="*/ 0 h 2092881"/>
                      <a:gd name="connsiteX2" fmla="*/ 1229614 w 1229614"/>
                      <a:gd name="connsiteY2" fmla="*/ 0 h 2092881"/>
                      <a:gd name="connsiteX3" fmla="*/ 1229614 w 1229614"/>
                      <a:gd name="connsiteY3" fmla="*/ 655769 h 2092881"/>
                      <a:gd name="connsiteX4" fmla="*/ 1229614 w 1229614"/>
                      <a:gd name="connsiteY4" fmla="*/ 1374325 h 2092881"/>
                      <a:gd name="connsiteX5" fmla="*/ 1229614 w 1229614"/>
                      <a:gd name="connsiteY5" fmla="*/ 2092881 h 2092881"/>
                      <a:gd name="connsiteX6" fmla="*/ 590215 w 1229614"/>
                      <a:gd name="connsiteY6" fmla="*/ 2092881 h 2092881"/>
                      <a:gd name="connsiteX7" fmla="*/ 0 w 1229614"/>
                      <a:gd name="connsiteY7" fmla="*/ 2092881 h 2092881"/>
                      <a:gd name="connsiteX8" fmla="*/ 0 w 1229614"/>
                      <a:gd name="connsiteY8" fmla="*/ 1416183 h 2092881"/>
                      <a:gd name="connsiteX9" fmla="*/ 0 w 1229614"/>
                      <a:gd name="connsiteY9" fmla="*/ 760413 h 2092881"/>
                      <a:gd name="connsiteX10" fmla="*/ 0 w 1229614"/>
                      <a:gd name="connsiteY10" fmla="*/ 0 h 20928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9614" h="2092881" extrusionOk="0">
                        <a:moveTo>
                          <a:pt x="0" y="0"/>
                        </a:moveTo>
                        <a:cubicBezTo>
                          <a:pt x="216113" y="6646"/>
                          <a:pt x="439952" y="12385"/>
                          <a:pt x="627103" y="0"/>
                        </a:cubicBezTo>
                        <a:cubicBezTo>
                          <a:pt x="814254" y="-12385"/>
                          <a:pt x="1011316" y="-18303"/>
                          <a:pt x="1229614" y="0"/>
                        </a:cubicBezTo>
                        <a:cubicBezTo>
                          <a:pt x="1218999" y="311404"/>
                          <a:pt x="1224194" y="486948"/>
                          <a:pt x="1229614" y="655769"/>
                        </a:cubicBezTo>
                        <a:cubicBezTo>
                          <a:pt x="1235034" y="824590"/>
                          <a:pt x="1263548" y="1040789"/>
                          <a:pt x="1229614" y="1374325"/>
                        </a:cubicBezTo>
                        <a:cubicBezTo>
                          <a:pt x="1195680" y="1707861"/>
                          <a:pt x="1209942" y="1771945"/>
                          <a:pt x="1229614" y="2092881"/>
                        </a:cubicBezTo>
                        <a:cubicBezTo>
                          <a:pt x="1017454" y="2116176"/>
                          <a:pt x="780709" y="2115741"/>
                          <a:pt x="590215" y="2092881"/>
                        </a:cubicBezTo>
                        <a:cubicBezTo>
                          <a:pt x="399721" y="2070021"/>
                          <a:pt x="147974" y="2094280"/>
                          <a:pt x="0" y="2092881"/>
                        </a:cubicBezTo>
                        <a:cubicBezTo>
                          <a:pt x="7953" y="1756643"/>
                          <a:pt x="-10285" y="1685524"/>
                          <a:pt x="0" y="1416183"/>
                        </a:cubicBezTo>
                        <a:cubicBezTo>
                          <a:pt x="10285" y="1146842"/>
                          <a:pt x="-7215" y="1063567"/>
                          <a:pt x="0" y="760413"/>
                        </a:cubicBezTo>
                        <a:cubicBezTo>
                          <a:pt x="7215" y="457259"/>
                          <a:pt x="36616" y="30421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cs typeface="Arial"/>
              </a:rPr>
              <a:t>Verify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cs typeface="Arial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cs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cs typeface="Arial"/>
              </a:rPr>
              <a:t>NIIN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cs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cs typeface="Arial"/>
              </a:rPr>
              <a:t>Quantity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cs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cs typeface="Arial"/>
              </a:rPr>
              <a:t>Document Number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cs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cs typeface="Arial"/>
              </a:rPr>
              <a:t>Condition Code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cs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cs typeface="Arial"/>
              </a:rPr>
              <a:t>Serial Number (if applicable)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5664868-18F3-98BD-B1D1-FD8FA161A84F}"/>
              </a:ext>
            </a:extLst>
          </p:cNvPr>
          <p:cNvGrpSpPr/>
          <p:nvPr/>
        </p:nvGrpSpPr>
        <p:grpSpPr>
          <a:xfrm>
            <a:off x="2011680" y="1172420"/>
            <a:ext cx="8213077" cy="4819772"/>
            <a:chOff x="2351088" y="1274655"/>
            <a:chExt cx="6843860" cy="418668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EED6004-4B76-443A-6BD1-A1694B6F9AD8}"/>
                </a:ext>
              </a:extLst>
            </p:cNvPr>
            <p:cNvGrpSpPr/>
            <p:nvPr/>
          </p:nvGrpSpPr>
          <p:grpSpPr>
            <a:xfrm>
              <a:off x="2351088" y="1274655"/>
              <a:ext cx="6843860" cy="4186689"/>
              <a:chOff x="2351088" y="1410090"/>
              <a:chExt cx="6843860" cy="4186689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7351B2BF-5A31-6D81-FDC4-801D8C880F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51088" y="1410090"/>
                <a:ext cx="6843860" cy="4186689"/>
              </a:xfrm>
              <a:prstGeom prst="rect">
                <a:avLst/>
              </a:prstGeom>
            </p:spPr>
          </p:pic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7F0AD0A-324B-BA10-5F0A-EBA7E7B29FB6}"/>
                  </a:ext>
                </a:extLst>
              </p:cNvPr>
              <p:cNvSpPr/>
              <p:nvPr/>
            </p:nvSpPr>
            <p:spPr>
              <a:xfrm>
                <a:off x="3014804" y="2018923"/>
                <a:ext cx="715224" cy="144855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DD4233A5-1947-95FD-5EE7-81EADDCDC43D}"/>
                  </a:ext>
                </a:extLst>
              </p:cNvPr>
              <p:cNvSpPr/>
              <p:nvPr/>
            </p:nvSpPr>
            <p:spPr>
              <a:xfrm>
                <a:off x="5821377" y="1946495"/>
                <a:ext cx="188615" cy="217283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5681E13A-53DC-FADA-7174-11AE74190632}"/>
                  </a:ext>
                </a:extLst>
              </p:cNvPr>
              <p:cNvSpPr/>
              <p:nvPr/>
            </p:nvSpPr>
            <p:spPr>
              <a:xfrm>
                <a:off x="2915216" y="2700183"/>
                <a:ext cx="1172424" cy="144855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76C2031D-6B3B-BA09-5697-8FA8D9889278}"/>
                  </a:ext>
                </a:extLst>
              </p:cNvPr>
              <p:cNvSpPr/>
              <p:nvPr/>
            </p:nvSpPr>
            <p:spPr>
              <a:xfrm>
                <a:off x="3257738" y="3613113"/>
                <a:ext cx="715224" cy="22555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F110A818-57A9-FDA8-CA7A-A5226D79752D}"/>
                  </a:ext>
                </a:extLst>
              </p:cNvPr>
              <p:cNvSpPr/>
              <p:nvPr/>
            </p:nvSpPr>
            <p:spPr>
              <a:xfrm>
                <a:off x="2351088" y="5131806"/>
                <a:ext cx="1279352" cy="22555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7" name="Rounded Rectangle 20">
              <a:extLst>
                <a:ext uri="{FF2B5EF4-FFF2-40B4-BE49-F238E27FC236}">
                  <a16:creationId xmlns:a16="http://schemas.microsoft.com/office/drawing/2014/main" id="{232B7ADE-5D12-0143-7ED1-4A11D4F6E5A6}"/>
                </a:ext>
              </a:extLst>
            </p:cNvPr>
            <p:cNvSpPr/>
            <p:nvPr/>
          </p:nvSpPr>
          <p:spPr>
            <a:xfrm>
              <a:off x="6096000" y="3326748"/>
              <a:ext cx="2996242" cy="288392"/>
            </a:xfrm>
            <a:prstGeom prst="rect">
              <a:avLst/>
            </a:prstGeom>
            <a:noFill/>
            <a:ln w="57150"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2243092782">
                    <a:custGeom>
                      <a:avLst/>
                      <a:gdLst>
                        <a:gd name="connsiteX0" fmla="*/ 0 w 2886400"/>
                        <a:gd name="connsiteY0" fmla="*/ 46456 h 278730"/>
                        <a:gd name="connsiteX1" fmla="*/ 46456 w 2886400"/>
                        <a:gd name="connsiteY1" fmla="*/ 0 h 278730"/>
                        <a:gd name="connsiteX2" fmla="*/ 661023 w 2886400"/>
                        <a:gd name="connsiteY2" fmla="*/ 0 h 278730"/>
                        <a:gd name="connsiteX3" fmla="*/ 1275591 w 2886400"/>
                        <a:gd name="connsiteY3" fmla="*/ 0 h 278730"/>
                        <a:gd name="connsiteX4" fmla="*/ 1918093 w 2886400"/>
                        <a:gd name="connsiteY4" fmla="*/ 0 h 278730"/>
                        <a:gd name="connsiteX5" fmla="*/ 2839944 w 2886400"/>
                        <a:gd name="connsiteY5" fmla="*/ 0 h 278730"/>
                        <a:gd name="connsiteX6" fmla="*/ 2886400 w 2886400"/>
                        <a:gd name="connsiteY6" fmla="*/ 46456 h 278730"/>
                        <a:gd name="connsiteX7" fmla="*/ 2886400 w 2886400"/>
                        <a:gd name="connsiteY7" fmla="*/ 232274 h 278730"/>
                        <a:gd name="connsiteX8" fmla="*/ 2839944 w 2886400"/>
                        <a:gd name="connsiteY8" fmla="*/ 278730 h 278730"/>
                        <a:gd name="connsiteX9" fmla="*/ 2085702 w 2886400"/>
                        <a:gd name="connsiteY9" fmla="*/ 278730 h 278730"/>
                        <a:gd name="connsiteX10" fmla="*/ 1359395 w 2886400"/>
                        <a:gd name="connsiteY10" fmla="*/ 278730 h 278730"/>
                        <a:gd name="connsiteX11" fmla="*/ 661023 w 2886400"/>
                        <a:gd name="connsiteY11" fmla="*/ 278730 h 278730"/>
                        <a:gd name="connsiteX12" fmla="*/ 46456 w 2886400"/>
                        <a:gd name="connsiteY12" fmla="*/ 278730 h 278730"/>
                        <a:gd name="connsiteX13" fmla="*/ 0 w 2886400"/>
                        <a:gd name="connsiteY13" fmla="*/ 232274 h 278730"/>
                        <a:gd name="connsiteX14" fmla="*/ 0 w 2886400"/>
                        <a:gd name="connsiteY14" fmla="*/ 46456 h 2787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2886400" h="278730" extrusionOk="0">
                          <a:moveTo>
                            <a:pt x="0" y="46456"/>
                          </a:moveTo>
                          <a:cubicBezTo>
                            <a:pt x="-590" y="20904"/>
                            <a:pt x="23560" y="-3528"/>
                            <a:pt x="46456" y="0"/>
                          </a:cubicBezTo>
                          <a:cubicBezTo>
                            <a:pt x="238510" y="-1265"/>
                            <a:pt x="369256" y="27617"/>
                            <a:pt x="661023" y="0"/>
                          </a:cubicBezTo>
                          <a:cubicBezTo>
                            <a:pt x="952790" y="-27617"/>
                            <a:pt x="1094098" y="8044"/>
                            <a:pt x="1275591" y="0"/>
                          </a:cubicBezTo>
                          <a:cubicBezTo>
                            <a:pt x="1457084" y="-8044"/>
                            <a:pt x="1704199" y="27421"/>
                            <a:pt x="1918093" y="0"/>
                          </a:cubicBezTo>
                          <a:cubicBezTo>
                            <a:pt x="2131987" y="-27421"/>
                            <a:pt x="2539419" y="-826"/>
                            <a:pt x="2839944" y="0"/>
                          </a:cubicBezTo>
                          <a:cubicBezTo>
                            <a:pt x="2866066" y="3067"/>
                            <a:pt x="2888315" y="22362"/>
                            <a:pt x="2886400" y="46456"/>
                          </a:cubicBezTo>
                          <a:cubicBezTo>
                            <a:pt x="2889123" y="92339"/>
                            <a:pt x="2894491" y="146083"/>
                            <a:pt x="2886400" y="232274"/>
                          </a:cubicBezTo>
                          <a:cubicBezTo>
                            <a:pt x="2889973" y="254042"/>
                            <a:pt x="2866159" y="275195"/>
                            <a:pt x="2839944" y="278730"/>
                          </a:cubicBezTo>
                          <a:cubicBezTo>
                            <a:pt x="2593933" y="257383"/>
                            <a:pt x="2262681" y="260488"/>
                            <a:pt x="2085702" y="278730"/>
                          </a:cubicBezTo>
                          <a:cubicBezTo>
                            <a:pt x="1908723" y="296972"/>
                            <a:pt x="1672707" y="264530"/>
                            <a:pt x="1359395" y="278730"/>
                          </a:cubicBezTo>
                          <a:cubicBezTo>
                            <a:pt x="1046083" y="292930"/>
                            <a:pt x="986569" y="287160"/>
                            <a:pt x="661023" y="278730"/>
                          </a:cubicBezTo>
                          <a:cubicBezTo>
                            <a:pt x="335477" y="270300"/>
                            <a:pt x="252348" y="251023"/>
                            <a:pt x="46456" y="278730"/>
                          </a:cubicBezTo>
                          <a:cubicBezTo>
                            <a:pt x="17491" y="279622"/>
                            <a:pt x="-3304" y="260245"/>
                            <a:pt x="0" y="232274"/>
                          </a:cubicBezTo>
                          <a:cubicBezTo>
                            <a:pt x="6966" y="163694"/>
                            <a:pt x="-1645" y="124246"/>
                            <a:pt x="0" y="46456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850305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        </a:t>
              </a:r>
            </a:p>
          </p:txBody>
        </p:sp>
      </p:grpSp>
      <p:sp>
        <p:nvSpPr>
          <p:cNvPr id="34" name="TextBox 30">
            <a:extLst>
              <a:ext uri="{FF2B5EF4-FFF2-40B4-BE49-F238E27FC236}">
                <a16:creationId xmlns:a16="http://schemas.microsoft.com/office/drawing/2014/main" id="{E1188786-5E97-53BF-C771-ABFD583AAED5}"/>
              </a:ext>
            </a:extLst>
          </p:cNvPr>
          <p:cNvSpPr txBox="1"/>
          <p:nvPr/>
        </p:nvSpPr>
        <p:spPr>
          <a:xfrm>
            <a:off x="10265358" y="2577251"/>
            <a:ext cx="1447890" cy="3139321"/>
          </a:xfrm>
          <a:prstGeom prst="rect">
            <a:avLst/>
          </a:prstGeom>
          <a:noFill/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4085505880">
                  <a:custGeom>
                    <a:avLst/>
                    <a:gdLst>
                      <a:gd name="connsiteX0" fmla="*/ 0 w 884179"/>
                      <a:gd name="connsiteY0" fmla="*/ 0 h 2192908"/>
                      <a:gd name="connsiteX1" fmla="*/ 415564 w 884179"/>
                      <a:gd name="connsiteY1" fmla="*/ 0 h 2192908"/>
                      <a:gd name="connsiteX2" fmla="*/ 884179 w 884179"/>
                      <a:gd name="connsiteY2" fmla="*/ 0 h 2192908"/>
                      <a:gd name="connsiteX3" fmla="*/ 884179 w 884179"/>
                      <a:gd name="connsiteY3" fmla="*/ 482440 h 2192908"/>
                      <a:gd name="connsiteX4" fmla="*/ 884179 w 884179"/>
                      <a:gd name="connsiteY4" fmla="*/ 986809 h 2192908"/>
                      <a:gd name="connsiteX5" fmla="*/ 884179 w 884179"/>
                      <a:gd name="connsiteY5" fmla="*/ 1535036 h 2192908"/>
                      <a:gd name="connsiteX6" fmla="*/ 884179 w 884179"/>
                      <a:gd name="connsiteY6" fmla="*/ 2192908 h 2192908"/>
                      <a:gd name="connsiteX7" fmla="*/ 442090 w 884179"/>
                      <a:gd name="connsiteY7" fmla="*/ 2192908 h 2192908"/>
                      <a:gd name="connsiteX8" fmla="*/ 0 w 884179"/>
                      <a:gd name="connsiteY8" fmla="*/ 2192908 h 2192908"/>
                      <a:gd name="connsiteX9" fmla="*/ 0 w 884179"/>
                      <a:gd name="connsiteY9" fmla="*/ 1710468 h 2192908"/>
                      <a:gd name="connsiteX10" fmla="*/ 0 w 884179"/>
                      <a:gd name="connsiteY10" fmla="*/ 1228028 h 2192908"/>
                      <a:gd name="connsiteX11" fmla="*/ 0 w 884179"/>
                      <a:gd name="connsiteY11" fmla="*/ 745589 h 2192908"/>
                      <a:gd name="connsiteX12" fmla="*/ 0 w 884179"/>
                      <a:gd name="connsiteY12" fmla="*/ 0 h 21929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884179" h="2192908" extrusionOk="0">
                        <a:moveTo>
                          <a:pt x="0" y="0"/>
                        </a:moveTo>
                        <a:cubicBezTo>
                          <a:pt x="135209" y="3702"/>
                          <a:pt x="302452" y="9114"/>
                          <a:pt x="415564" y="0"/>
                        </a:cubicBezTo>
                        <a:cubicBezTo>
                          <a:pt x="528676" y="-9114"/>
                          <a:pt x="733954" y="18109"/>
                          <a:pt x="884179" y="0"/>
                        </a:cubicBezTo>
                        <a:cubicBezTo>
                          <a:pt x="891542" y="148315"/>
                          <a:pt x="907267" y="336765"/>
                          <a:pt x="884179" y="482440"/>
                        </a:cubicBezTo>
                        <a:cubicBezTo>
                          <a:pt x="861091" y="628115"/>
                          <a:pt x="893013" y="817018"/>
                          <a:pt x="884179" y="986809"/>
                        </a:cubicBezTo>
                        <a:cubicBezTo>
                          <a:pt x="875345" y="1156600"/>
                          <a:pt x="890445" y="1327154"/>
                          <a:pt x="884179" y="1535036"/>
                        </a:cubicBezTo>
                        <a:cubicBezTo>
                          <a:pt x="877913" y="1742918"/>
                          <a:pt x="877936" y="1979687"/>
                          <a:pt x="884179" y="2192908"/>
                        </a:cubicBezTo>
                        <a:cubicBezTo>
                          <a:pt x="702084" y="2184569"/>
                          <a:pt x="637555" y="2181168"/>
                          <a:pt x="442090" y="2192908"/>
                        </a:cubicBezTo>
                        <a:cubicBezTo>
                          <a:pt x="246625" y="2204648"/>
                          <a:pt x="156010" y="2202649"/>
                          <a:pt x="0" y="2192908"/>
                        </a:cubicBezTo>
                        <a:cubicBezTo>
                          <a:pt x="21841" y="2086798"/>
                          <a:pt x="-8506" y="1894568"/>
                          <a:pt x="0" y="1710468"/>
                        </a:cubicBezTo>
                        <a:cubicBezTo>
                          <a:pt x="8506" y="1526368"/>
                          <a:pt x="-20045" y="1327224"/>
                          <a:pt x="0" y="1228028"/>
                        </a:cubicBezTo>
                        <a:cubicBezTo>
                          <a:pt x="20045" y="1128832"/>
                          <a:pt x="19752" y="934631"/>
                          <a:pt x="0" y="745589"/>
                        </a:cubicBezTo>
                        <a:cubicBezTo>
                          <a:pt x="-19752" y="556547"/>
                          <a:pt x="490" y="3106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Date of action; signature, and legibly printed or stamped name of custodian. (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See Section B.7 of CAVSOW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)</a:t>
            </a:r>
          </a:p>
        </p:txBody>
      </p:sp>
      <p:sp>
        <p:nvSpPr>
          <p:cNvPr id="35" name="Rounded Rectangle 20">
            <a:extLst>
              <a:ext uri="{FF2B5EF4-FFF2-40B4-BE49-F238E27FC236}">
                <a16:creationId xmlns:a16="http://schemas.microsoft.com/office/drawing/2014/main" id="{4991D1CB-FA52-C734-57E2-062DDDCD7D6B}"/>
              </a:ext>
            </a:extLst>
          </p:cNvPr>
          <p:cNvSpPr/>
          <p:nvPr/>
        </p:nvSpPr>
        <p:spPr>
          <a:xfrm>
            <a:off x="1463039" y="5997907"/>
            <a:ext cx="9061705" cy="396728"/>
          </a:xfrm>
          <a:prstGeom prst="rect">
            <a:avLst/>
          </a:prstGeom>
          <a:noFill/>
          <a:ln w="28575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2243092782">
                  <a:custGeom>
                    <a:avLst/>
                    <a:gdLst>
                      <a:gd name="connsiteX0" fmla="*/ 0 w 5991691"/>
                      <a:gd name="connsiteY0" fmla="*/ 78695 h 472161"/>
                      <a:gd name="connsiteX1" fmla="*/ 78695 w 5991691"/>
                      <a:gd name="connsiteY1" fmla="*/ 0 h 472161"/>
                      <a:gd name="connsiteX2" fmla="*/ 551922 w 5991691"/>
                      <a:gd name="connsiteY2" fmla="*/ 0 h 472161"/>
                      <a:gd name="connsiteX3" fmla="*/ 1025148 w 5991691"/>
                      <a:gd name="connsiteY3" fmla="*/ 0 h 472161"/>
                      <a:gd name="connsiteX4" fmla="*/ 1556718 w 5991691"/>
                      <a:gd name="connsiteY4" fmla="*/ 0 h 472161"/>
                      <a:gd name="connsiteX5" fmla="*/ 2263317 w 5991691"/>
                      <a:gd name="connsiteY5" fmla="*/ 0 h 472161"/>
                      <a:gd name="connsiteX6" fmla="*/ 2911572 w 5991691"/>
                      <a:gd name="connsiteY6" fmla="*/ 0 h 472161"/>
                      <a:gd name="connsiteX7" fmla="*/ 3384799 w 5991691"/>
                      <a:gd name="connsiteY7" fmla="*/ 0 h 472161"/>
                      <a:gd name="connsiteX8" fmla="*/ 3916369 w 5991691"/>
                      <a:gd name="connsiteY8" fmla="*/ 0 h 472161"/>
                      <a:gd name="connsiteX9" fmla="*/ 4564624 w 5991691"/>
                      <a:gd name="connsiteY9" fmla="*/ 0 h 472161"/>
                      <a:gd name="connsiteX10" fmla="*/ 5212880 w 5991691"/>
                      <a:gd name="connsiteY10" fmla="*/ 0 h 472161"/>
                      <a:gd name="connsiteX11" fmla="*/ 5912996 w 5991691"/>
                      <a:gd name="connsiteY11" fmla="*/ 0 h 472161"/>
                      <a:gd name="connsiteX12" fmla="*/ 5991691 w 5991691"/>
                      <a:gd name="connsiteY12" fmla="*/ 78695 h 472161"/>
                      <a:gd name="connsiteX13" fmla="*/ 5991691 w 5991691"/>
                      <a:gd name="connsiteY13" fmla="*/ 393466 h 472161"/>
                      <a:gd name="connsiteX14" fmla="*/ 5912996 w 5991691"/>
                      <a:gd name="connsiteY14" fmla="*/ 472161 h 472161"/>
                      <a:gd name="connsiteX15" fmla="*/ 5206397 w 5991691"/>
                      <a:gd name="connsiteY15" fmla="*/ 472161 h 472161"/>
                      <a:gd name="connsiteX16" fmla="*/ 4733171 w 5991691"/>
                      <a:gd name="connsiteY16" fmla="*/ 472161 h 472161"/>
                      <a:gd name="connsiteX17" fmla="*/ 4259944 w 5991691"/>
                      <a:gd name="connsiteY17" fmla="*/ 472161 h 472161"/>
                      <a:gd name="connsiteX18" fmla="*/ 3670031 w 5991691"/>
                      <a:gd name="connsiteY18" fmla="*/ 472161 h 472161"/>
                      <a:gd name="connsiteX19" fmla="*/ 2905090 w 5991691"/>
                      <a:gd name="connsiteY19" fmla="*/ 472161 h 472161"/>
                      <a:gd name="connsiteX20" fmla="*/ 2256834 w 5991691"/>
                      <a:gd name="connsiteY20" fmla="*/ 472161 h 472161"/>
                      <a:gd name="connsiteX21" fmla="*/ 1725264 w 5991691"/>
                      <a:gd name="connsiteY21" fmla="*/ 472161 h 472161"/>
                      <a:gd name="connsiteX22" fmla="*/ 960323 w 5991691"/>
                      <a:gd name="connsiteY22" fmla="*/ 472161 h 472161"/>
                      <a:gd name="connsiteX23" fmla="*/ 78695 w 5991691"/>
                      <a:gd name="connsiteY23" fmla="*/ 472161 h 472161"/>
                      <a:gd name="connsiteX24" fmla="*/ 0 w 5991691"/>
                      <a:gd name="connsiteY24" fmla="*/ 393466 h 472161"/>
                      <a:gd name="connsiteX25" fmla="*/ 0 w 5991691"/>
                      <a:gd name="connsiteY25" fmla="*/ 78695 h 4721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</a:cxnLst>
                    <a:rect l="l" t="t" r="r" b="b"/>
                    <a:pathLst>
                      <a:path w="5991691" h="472161" extrusionOk="0">
                        <a:moveTo>
                          <a:pt x="0" y="78695"/>
                        </a:moveTo>
                        <a:cubicBezTo>
                          <a:pt x="-7166" y="36512"/>
                          <a:pt x="35874" y="-819"/>
                          <a:pt x="78695" y="0"/>
                        </a:cubicBezTo>
                        <a:cubicBezTo>
                          <a:pt x="199801" y="2418"/>
                          <a:pt x="406336" y="17625"/>
                          <a:pt x="551922" y="0"/>
                        </a:cubicBezTo>
                        <a:cubicBezTo>
                          <a:pt x="697508" y="-17625"/>
                          <a:pt x="840029" y="15248"/>
                          <a:pt x="1025148" y="0"/>
                        </a:cubicBezTo>
                        <a:cubicBezTo>
                          <a:pt x="1210267" y="-15248"/>
                          <a:pt x="1350069" y="-7725"/>
                          <a:pt x="1556718" y="0"/>
                        </a:cubicBezTo>
                        <a:cubicBezTo>
                          <a:pt x="1763367" y="7725"/>
                          <a:pt x="2085332" y="-23838"/>
                          <a:pt x="2263317" y="0"/>
                        </a:cubicBezTo>
                        <a:cubicBezTo>
                          <a:pt x="2441302" y="23838"/>
                          <a:pt x="2698850" y="6173"/>
                          <a:pt x="2911572" y="0"/>
                        </a:cubicBezTo>
                        <a:cubicBezTo>
                          <a:pt x="3124295" y="-6173"/>
                          <a:pt x="3155480" y="8999"/>
                          <a:pt x="3384799" y="0"/>
                        </a:cubicBezTo>
                        <a:cubicBezTo>
                          <a:pt x="3614118" y="-8999"/>
                          <a:pt x="3809743" y="-9332"/>
                          <a:pt x="3916369" y="0"/>
                        </a:cubicBezTo>
                        <a:cubicBezTo>
                          <a:pt x="4022995" y="9332"/>
                          <a:pt x="4360583" y="-31060"/>
                          <a:pt x="4564624" y="0"/>
                        </a:cubicBezTo>
                        <a:cubicBezTo>
                          <a:pt x="4768665" y="31060"/>
                          <a:pt x="4944032" y="-4573"/>
                          <a:pt x="5212880" y="0"/>
                        </a:cubicBezTo>
                        <a:cubicBezTo>
                          <a:pt x="5481728" y="4573"/>
                          <a:pt x="5566230" y="9020"/>
                          <a:pt x="5912996" y="0"/>
                        </a:cubicBezTo>
                        <a:cubicBezTo>
                          <a:pt x="5960117" y="4449"/>
                          <a:pt x="5986747" y="37682"/>
                          <a:pt x="5991691" y="78695"/>
                        </a:cubicBezTo>
                        <a:cubicBezTo>
                          <a:pt x="5979818" y="181186"/>
                          <a:pt x="5985506" y="243539"/>
                          <a:pt x="5991691" y="393466"/>
                        </a:cubicBezTo>
                        <a:cubicBezTo>
                          <a:pt x="5989016" y="437650"/>
                          <a:pt x="5952201" y="475143"/>
                          <a:pt x="5912996" y="472161"/>
                        </a:cubicBezTo>
                        <a:cubicBezTo>
                          <a:pt x="5666792" y="456960"/>
                          <a:pt x="5470430" y="445588"/>
                          <a:pt x="5206397" y="472161"/>
                        </a:cubicBezTo>
                        <a:cubicBezTo>
                          <a:pt x="4942364" y="498734"/>
                          <a:pt x="4929571" y="480485"/>
                          <a:pt x="4733171" y="472161"/>
                        </a:cubicBezTo>
                        <a:cubicBezTo>
                          <a:pt x="4536771" y="463837"/>
                          <a:pt x="4433851" y="490638"/>
                          <a:pt x="4259944" y="472161"/>
                        </a:cubicBezTo>
                        <a:cubicBezTo>
                          <a:pt x="4086037" y="453684"/>
                          <a:pt x="3905705" y="452227"/>
                          <a:pt x="3670031" y="472161"/>
                        </a:cubicBezTo>
                        <a:cubicBezTo>
                          <a:pt x="3434357" y="492095"/>
                          <a:pt x="3190640" y="450527"/>
                          <a:pt x="2905090" y="472161"/>
                        </a:cubicBezTo>
                        <a:cubicBezTo>
                          <a:pt x="2619540" y="493795"/>
                          <a:pt x="2480050" y="486451"/>
                          <a:pt x="2256834" y="472161"/>
                        </a:cubicBezTo>
                        <a:cubicBezTo>
                          <a:pt x="2033618" y="457871"/>
                          <a:pt x="1964528" y="453278"/>
                          <a:pt x="1725264" y="472161"/>
                        </a:cubicBezTo>
                        <a:cubicBezTo>
                          <a:pt x="1486000" y="491045"/>
                          <a:pt x="1240903" y="463319"/>
                          <a:pt x="960323" y="472161"/>
                        </a:cubicBezTo>
                        <a:cubicBezTo>
                          <a:pt x="679743" y="481003"/>
                          <a:pt x="510376" y="477985"/>
                          <a:pt x="78695" y="472161"/>
                        </a:cubicBezTo>
                        <a:cubicBezTo>
                          <a:pt x="44063" y="470572"/>
                          <a:pt x="6370" y="445350"/>
                          <a:pt x="0" y="393466"/>
                        </a:cubicBezTo>
                        <a:cubicBezTo>
                          <a:pt x="-10014" y="300596"/>
                          <a:pt x="10542" y="163329"/>
                          <a:pt x="0" y="78695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</a:rPr>
              <a:t>***Post transaction within 7 business days of contractor signature***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850305">
                  <a:lumMod val="50000"/>
                </a:srgb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3AF5C5E-2C2C-6F3F-3EC6-3D10C64FE81E}"/>
              </a:ext>
            </a:extLst>
          </p:cNvPr>
          <p:cNvSpPr/>
          <p:nvPr/>
        </p:nvSpPr>
        <p:spPr>
          <a:xfrm>
            <a:off x="6485697" y="2325590"/>
            <a:ext cx="726762" cy="332001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2F1BC98-8404-438D-8702-F3A161F1EBB7}"/>
              </a:ext>
            </a:extLst>
          </p:cNvPr>
          <p:cNvSpPr/>
          <p:nvPr/>
        </p:nvSpPr>
        <p:spPr>
          <a:xfrm>
            <a:off x="9458324" y="1172420"/>
            <a:ext cx="642511" cy="5384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BF7F6E2-CFB2-4D4F-6AD3-E1C28166D68B}"/>
              </a:ext>
            </a:extLst>
          </p:cNvPr>
          <p:cNvSpPr txBox="1"/>
          <p:nvPr/>
        </p:nvSpPr>
        <p:spPr>
          <a:xfrm>
            <a:off x="10224757" y="1172420"/>
            <a:ext cx="1529093" cy="83099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ptos" panose="02110004020202020204"/>
              </a:rPr>
              <a:t>Verify the ship to </a:t>
            </a:r>
            <a:r>
              <a:rPr lang="en-US" sz="1600" dirty="0" err="1">
                <a:latin typeface="Aptos" panose="02110004020202020204"/>
              </a:rPr>
              <a:t>DoDAAC</a:t>
            </a:r>
            <a:r>
              <a:rPr lang="en-US" sz="1600" dirty="0">
                <a:latin typeface="Aptos" panose="02110004020202020204"/>
              </a:rPr>
              <a:t> is your </a:t>
            </a:r>
            <a:r>
              <a:rPr lang="en-US" sz="1600" dirty="0" err="1">
                <a:latin typeface="Aptos" panose="02110004020202020204"/>
              </a:rPr>
              <a:t>DoDAAC</a:t>
            </a:r>
            <a:endParaRPr lang="en-US" sz="1600" dirty="0"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397765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14395-2B9B-792D-A708-4A287A023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AC7C4A94-70A6-27AC-B624-9C22618C6B52}"/>
              </a:ext>
            </a:extLst>
          </p:cNvPr>
          <p:cNvSpPr txBox="1">
            <a:spLocks/>
          </p:cNvSpPr>
          <p:nvPr/>
        </p:nvSpPr>
        <p:spPr>
          <a:xfrm>
            <a:off x="2433575" y="535905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endParaRPr lang="en-US" sz="2800" dirty="0">
              <a:latin typeface="Aptos ExtraBold" panose="020B0004020202020204" pitchFamily="34" charset="0"/>
            </a:endParaRPr>
          </a:p>
        </p:txBody>
      </p:sp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EDB5B737-8C28-2164-258F-56C82DBB22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81F1F9-7EAC-0A85-F2BE-6E1E42474AE5}"/>
              </a:ext>
            </a:extLst>
          </p:cNvPr>
          <p:cNvSpPr txBox="1"/>
          <p:nvPr/>
        </p:nvSpPr>
        <p:spPr>
          <a:xfrm>
            <a:off x="526276" y="1248916"/>
            <a:ext cx="1095451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000000"/>
                </a:solidFill>
                <a:latin typeface="Aptos" panose="02110004020202020204"/>
              </a:rPr>
              <a:t>The SOW states a </a:t>
            </a:r>
            <a:r>
              <a:rPr lang="en-US" b="1" u="sng" dirty="0">
                <a:solidFill>
                  <a:srgbClr val="000000"/>
                </a:solidFill>
                <a:latin typeface="Aptos" panose="02110004020202020204"/>
              </a:rPr>
              <a:t>non-negotiable requirement </a:t>
            </a:r>
            <a:r>
              <a:rPr lang="en-US" dirty="0">
                <a:solidFill>
                  <a:srgbClr val="000000"/>
                </a:solidFill>
                <a:latin typeface="Aptos" panose="02110004020202020204"/>
              </a:rPr>
              <a:t>for all contractors to use the Product Data Reporting and Evaluation Program (PDREP) for managing all Supply Discrepancy Reports (SDRs).</a:t>
            </a:r>
          </a:p>
          <a:p>
            <a:pPr algn="ctr">
              <a:defRPr/>
            </a:pPr>
            <a:endParaRPr lang="en-US" b="1" dirty="0">
              <a:solidFill>
                <a:srgbClr val="FF0000"/>
              </a:solidFill>
              <a:latin typeface="Aptos" panose="02110004020202020204"/>
            </a:endParaRPr>
          </a:p>
          <a:p>
            <a:pPr algn="ctr">
              <a:defRPr/>
            </a:pPr>
            <a:r>
              <a:rPr lang="en-US" sz="1600" b="1" dirty="0">
                <a:solidFill>
                  <a:srgbClr val="FF0000"/>
                </a:solidFill>
                <a:latin typeface="Aptos" panose="02110004020202020204"/>
              </a:rPr>
              <a:t>***Page 6, C-2, “Reporting in Product Data Reporting and Evaluation Program (PDREP) as both an SDR Originator and Action Point responsible for resolving the SDR is required.” ***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2" descr="PDREP Online Training">
            <a:extLst>
              <a:ext uri="{FF2B5EF4-FFF2-40B4-BE49-F238E27FC236}">
                <a16:creationId xmlns:a16="http://schemas.microsoft.com/office/drawing/2014/main" id="{5D1BD49C-9C6E-E2FE-95C5-130B2DD87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412" y="3199107"/>
            <a:ext cx="3744348" cy="20516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90763E6-DE7F-AE28-3D29-63E910695FC9}"/>
              </a:ext>
            </a:extLst>
          </p:cNvPr>
          <p:cNvSpPr txBox="1"/>
          <p:nvPr/>
        </p:nvSpPr>
        <p:spPr>
          <a:xfrm>
            <a:off x="526276" y="2701462"/>
            <a:ext cx="669036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110004020202020204"/>
              </a:rPr>
              <a:t>Your Responsibility: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Go to: </a:t>
            </a:r>
            <a:r>
              <a:rPr kumimoji="0" lang="en-US" sz="1800" b="0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https://www.pdrep.csd.disa.mil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Register your account and designate your internal Action Points.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B48ADA-4FEF-F3EC-C433-63704C752A66}"/>
              </a:ext>
            </a:extLst>
          </p:cNvPr>
          <p:cNvSpPr txBox="1"/>
          <p:nvPr/>
        </p:nvSpPr>
        <p:spPr>
          <a:xfrm>
            <a:off x="526276" y="4224955"/>
            <a:ext cx="6126480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110004020202020204"/>
              </a:rPr>
              <a:t>Quantifiable Aspects: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ptos" panose="02110004020202020204"/>
              </a:rPr>
              <a:t>An SDR must be submitted within </a:t>
            </a:r>
            <a:r>
              <a:rPr lang="en-US" b="1" u="sng" dirty="0">
                <a:solidFill>
                  <a:srgbClr val="FF0000"/>
                </a:solidFill>
                <a:latin typeface="Aptos" panose="02110004020202020204"/>
              </a:rPr>
              <a:t>five (5) business days</a:t>
            </a:r>
            <a:r>
              <a:rPr lang="en-US" dirty="0">
                <a:solidFill>
                  <a:srgbClr val="000000"/>
                </a:solidFill>
                <a:latin typeface="Aptos" panose="02110004020202020204"/>
              </a:rPr>
              <a:t> after a discrepant shipment is received.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Contractors must reply to Supply Discrepancy Reports (SDRs) within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</a:rPr>
              <a:t>thirty (30) business days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  <a:latin typeface="Aptos" panose="02110004020202020204"/>
              </a:rPr>
              <a:t>Include SDRs with outbound shipment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66673F7-5811-49C0-42CC-0F1788FCD75E}"/>
              </a:ext>
            </a:extLst>
          </p:cNvPr>
          <p:cNvSpPr txBox="1">
            <a:spLocks/>
          </p:cNvSpPr>
          <p:nvPr/>
        </p:nvSpPr>
        <p:spPr>
          <a:xfrm>
            <a:off x="2218431" y="92395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</a:rPr>
              <a:t>IV </a:t>
            </a:r>
            <a:r>
              <a:rPr lang="en-US" sz="3200" dirty="0">
                <a:solidFill>
                  <a:srgbClr val="FFFFFF"/>
                </a:solidFill>
                <a:latin typeface="Aptos" panose="02110004020202020204"/>
              </a:rPr>
              <a:t>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</a:rPr>
              <a:t>.</a:t>
            </a:r>
            <a:r>
              <a:rPr lang="en-US" sz="3200" dirty="0">
                <a:solidFill>
                  <a:srgbClr val="FFFFFF"/>
                </a:solidFill>
                <a:latin typeface="Aptos" panose="02110004020202020204"/>
              </a:rPr>
              <a:t> 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</a:rPr>
              <a:t>NWCF Inventory Accountability Responsibilities, Wall-to Wall (Pages </a:t>
            </a:r>
            <a:r>
              <a:rPr lang="en-US" sz="3200" dirty="0">
                <a:solidFill>
                  <a:srgbClr val="FFFFFF"/>
                </a:solidFill>
                <a:latin typeface="Aptos" panose="02110004020202020204"/>
              </a:rPr>
              <a:t>6-7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5724507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Horizontal Layout">
  <a:themeElements>
    <a:clrScheme name="NAVSUP Color Palette">
      <a:dk1>
        <a:srgbClr val="000000"/>
      </a:dk1>
      <a:lt1>
        <a:srgbClr val="FFFFFF"/>
      </a:lt1>
      <a:dk2>
        <a:srgbClr val="002D74"/>
      </a:dk2>
      <a:lt2>
        <a:srgbClr val="E7EBF1"/>
      </a:lt2>
      <a:accent1>
        <a:srgbClr val="FFD200"/>
      </a:accent1>
      <a:accent2>
        <a:srgbClr val="004B8D"/>
      </a:accent2>
      <a:accent3>
        <a:srgbClr val="F46212"/>
      </a:accent3>
      <a:accent4>
        <a:srgbClr val="8900F0"/>
      </a:accent4>
      <a:accent5>
        <a:srgbClr val="4C8E03"/>
      </a:accent5>
      <a:accent6>
        <a:srgbClr val="850305"/>
      </a:accent6>
      <a:hlink>
        <a:srgbClr val="008D89"/>
      </a:hlink>
      <a:folHlink>
        <a:srgbClr val="91A1BE"/>
      </a:folHlink>
    </a:clrScheme>
    <a:fontScheme name="Arial Bold">
      <a:majorFont>
        <a:latin typeface="20 pt Arial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VSUP-WSS-Command-Pitch-Template" id="{FFAFF159-9FB6-4C33-A22B-31E1E51527BE}" vid="{1D1F32AB-E885-4C92-9D70-64C0ABCBFC77}"/>
    </a:ext>
  </a:extLst>
</a:theme>
</file>

<file path=ppt/theme/theme2.xml><?xml version="1.0" encoding="utf-8"?>
<a:theme xmlns:a="http://schemas.openxmlformats.org/drawingml/2006/main" name="Blank Templat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AVSUP-WSS-Command-Pitch-Template" id="{FFAFF159-9FB6-4C33-A22B-31E1E51527BE}" vid="{7A2E843C-9BF4-4C69-9723-E8F965AEB266}"/>
    </a:ext>
  </a:extLst>
</a:theme>
</file>

<file path=ppt/theme/theme3.xml><?xml version="1.0" encoding="utf-8"?>
<a:theme xmlns:a="http://schemas.openxmlformats.org/drawingml/2006/main" name="Vertical Content">
  <a:themeElements>
    <a:clrScheme name="NAVSUP Color Palette">
      <a:dk1>
        <a:srgbClr val="000000"/>
      </a:dk1>
      <a:lt1>
        <a:srgbClr val="FFFFFF"/>
      </a:lt1>
      <a:dk2>
        <a:srgbClr val="002D74"/>
      </a:dk2>
      <a:lt2>
        <a:srgbClr val="8E9FBC"/>
      </a:lt2>
      <a:accent1>
        <a:srgbClr val="FFCE00"/>
      </a:accent1>
      <a:accent2>
        <a:srgbClr val="71C5E8"/>
      </a:accent2>
      <a:accent3>
        <a:srgbClr val="F28900"/>
      </a:accent3>
      <a:accent4>
        <a:srgbClr val="8900F2"/>
      </a:accent4>
      <a:accent5>
        <a:srgbClr val="4C8E03"/>
      </a:accent5>
      <a:accent6>
        <a:srgbClr val="850305"/>
      </a:accent6>
      <a:hlink>
        <a:srgbClr val="008D89"/>
      </a:hlink>
      <a:folHlink>
        <a:srgbClr val="E3CBC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AVSUP-WSS-Command-Pitch-Template" id="{FFAFF159-9FB6-4C33-A22B-31E1E51527BE}" vid="{F72A5710-5832-4EF8-9EE3-B55A4BF19BD9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AVSUP-WSS-Command-Pitch-Template" id="{FFAFF159-9FB6-4C33-A22B-31E1E51527BE}" vid="{B7D7DB48-BC7E-46A7-ACEE-0EA1986CE0C4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40E7FEAE237C4A9FBBFBA2FECB8CA4" ma:contentTypeVersion="3" ma:contentTypeDescription="Create a new document." ma:contentTypeScope="" ma:versionID="847885e0e2946bc2f9174a9cf6fdcf48">
  <xsd:schema xmlns:xsd="http://www.w3.org/2001/XMLSchema" xmlns:xs="http://www.w3.org/2001/XMLSchema" xmlns:p="http://schemas.microsoft.com/office/2006/metadata/properties" xmlns:ns2="07cb17db-fe00-4866-8fdd-b96ce13a8d79" xmlns:ns3="6274365c-ef08-486e-9489-9cbb88545402" targetNamespace="http://schemas.microsoft.com/office/2006/metadata/properties" ma:root="true" ma:fieldsID="25d799cbd85cd989bd1802eb8fe75400" ns2:_="" ns3:_="">
    <xsd:import namespace="07cb17db-fe00-4866-8fdd-b96ce13a8d79"/>
    <xsd:import namespace="6274365c-ef08-486e-9489-9cbb8854540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cb17db-fe00-4866-8fdd-b96ce13a8d79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74365c-ef08-486e-9489-9cbb885454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7cb17db-fe00-4866-8fdd-b96ce13a8d79">F3CRZZPYS6QV-325097246-542</_dlc_DocId>
    <_dlc_DocIdUrl xmlns="07cb17db-fe00-4866-8fdd-b96ce13a8d79">
      <Url>https://flankspeed.sharepoint-mil.us/sites/NAVSUP_N85B/_layouts/15/DocIdRedir.aspx?ID=F3CRZZPYS6QV-325097246-542</Url>
      <Description>F3CRZZPYS6QV-325097246-542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399562-74C9-4245-846B-4C87A7AA90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cb17db-fe00-4866-8fdd-b96ce13a8d79"/>
    <ds:schemaRef ds:uri="6274365c-ef08-486e-9489-9cbb885454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C1ABBF-C87A-42FC-9651-4052B4A2D207}">
  <ds:schemaRefs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30e15a99-2787-4658-9a49-e1375a37af84"/>
    <ds:schemaRef ds:uri="f29e537e-536d-4c3d-a73c-f40e94626c0e"/>
    <ds:schemaRef ds:uri="18de59c1-4895-4794-9044-476b2f0a0225"/>
    <ds:schemaRef ds:uri="14edba2b-f6e3-4fc6-9aa0-011b920cb542"/>
    <ds:schemaRef ds:uri="07cb17db-fe00-4866-8fdd-b96ce13a8d79"/>
  </ds:schemaRefs>
</ds:datastoreItem>
</file>

<file path=customXml/itemProps3.xml><?xml version="1.0" encoding="utf-8"?>
<ds:datastoreItem xmlns:ds="http://schemas.openxmlformats.org/officeDocument/2006/customXml" ds:itemID="{1E290B27-AE13-4EFE-B280-41BB697EEAB5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EB551AF7-B9B5-48CA-8093-DFCCEB1F1B4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b27ac744-d744-4b94-baa9-948b89b4017a}" enabled="1" method="Standard" siteId="{e3333e00-c877-4b87-b6ad-45e942de17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NAVSUP-WSS-Command-Pitch-Template</Template>
  <TotalTime>907</TotalTime>
  <Words>2276</Words>
  <Application>Microsoft Office PowerPoint</Application>
  <PresentationFormat>Widescreen</PresentationFormat>
  <Paragraphs>301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Aptos</vt:lpstr>
      <vt:lpstr>Aptos ExtraBold</vt:lpstr>
      <vt:lpstr>Arial</vt:lpstr>
      <vt:lpstr>Arial Bold</vt:lpstr>
      <vt:lpstr>Calibri</vt:lpstr>
      <vt:lpstr>Franklin Gothic Demi</vt:lpstr>
      <vt:lpstr>Roboto Slab SemiBold</vt:lpstr>
      <vt:lpstr>Wingdings</vt:lpstr>
      <vt:lpstr>Horizontal Layout</vt:lpstr>
      <vt:lpstr>Blank Template</vt:lpstr>
      <vt:lpstr>Vertical Content</vt:lpstr>
      <vt:lpstr>Custom Design</vt:lpstr>
      <vt:lpstr>CAV RP Statement of Work (SOW)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Filling out Inbound DD Form 1348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HPES NMCI NGEN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Blair, Jennifer L CIV USN NAVSUP WSS MECH (USA)</dc:creator>
  <cp:lastModifiedBy>Mullen, Caitlyn R CIV USN NAVSUP WSS PHIL (USA)</cp:lastModifiedBy>
  <cp:revision>3</cp:revision>
  <cp:lastPrinted>2025-06-04T13:12:52Z</cp:lastPrinted>
  <dcterms:created xsi:type="dcterms:W3CDTF">2025-06-18T13:10:07Z</dcterms:created>
  <dcterms:modified xsi:type="dcterms:W3CDTF">2026-08-25T13:43:34Z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0x0101000740E7FEAE237C4A9FBBFBA2FECB8CA4</vt:lpwstr>
  </property>
  <property fmtid="{D5CDD505-2E9C-101B-9397-08002B2CF9AE}" pid="3" name="_dlc_DocIdItemGuid">
    <vt:lpwstr>34ea6243-c5d5-4dfc-b0eb-7b52aa4f094d</vt:lpwstr>
  </property>
</Properties>
</file>